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1" r:id="rId10"/>
    <p:sldId id="288" r:id="rId11"/>
    <p:sldId id="291" r:id="rId12"/>
    <p:sldId id="292" r:id="rId13"/>
    <p:sldId id="293" r:id="rId14"/>
    <p:sldId id="294" r:id="rId15"/>
    <p:sldId id="303" r:id="rId16"/>
    <p:sldId id="304" r:id="rId17"/>
    <p:sldId id="297" r:id="rId18"/>
    <p:sldId id="306" r:id="rId19"/>
    <p:sldId id="307" r:id="rId20"/>
    <p:sldId id="302" r:id="rId21"/>
    <p:sldId id="301" r:id="rId22"/>
    <p:sldId id="300" r:id="rId23"/>
    <p:sldId id="279" r:id="rId24"/>
    <p:sldId id="285" r:id="rId25"/>
    <p:sldId id="286" r:id="rId26"/>
    <p:sldId id="287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c4b2W48okZqwzRdJX1TpmQkjd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765"/>
    <a:srgbClr val="E50000"/>
    <a:srgbClr val="00A74B"/>
    <a:srgbClr val="BFBFBF"/>
    <a:srgbClr val="D7D7D7"/>
    <a:srgbClr val="1B53A4"/>
    <a:srgbClr val="236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9D5EDF-CD5B-4C46-B78D-77E0DAE0F60B}">
  <a:tblStyle styleId="{FC9D5EDF-CD5B-4C46-B78D-77E0DAE0F60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05C2618-B9C0-4892-8023-7B7B869D3C9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8EC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8EC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7"/>
    <p:restoredTop sz="94608"/>
  </p:normalViewPr>
  <p:slideViewPr>
    <p:cSldViewPr snapToGrid="0">
      <p:cViewPr>
        <p:scale>
          <a:sx n="127" d="100"/>
          <a:sy n="127" d="100"/>
        </p:scale>
        <p:origin x="968" y="-4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309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579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9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91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339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103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479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52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934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33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88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483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4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827088" y="1268413"/>
            <a:ext cx="8137525" cy="485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9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2466976" y="-371475"/>
            <a:ext cx="4857750" cy="813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 descr="C:\Users\Iván\Desktop\TSR ppt template 2.jp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9144000" cy="68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3" descr="LOGO TESERACTO transp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7250" y="142875"/>
            <a:ext cx="1571625" cy="10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827088" y="1268413"/>
            <a:ext cx="8137525" cy="485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hyperlink" Target="https://www.flaticon.com/free-icon/man_292247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 descr="C:\Users\Iván\Desktop\TSR ppt template 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6988"/>
            <a:ext cx="9144000" cy="69072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259632" y="6257421"/>
            <a:ext cx="7624763" cy="6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rPr lang="es-MX" sz="2000">
                <a:solidFill>
                  <a:srgbClr val="898989"/>
                </a:solidFill>
                <a:latin typeface="Tahoma"/>
                <a:ea typeface="Tahoma"/>
                <a:cs typeface="Tahoma"/>
                <a:sym typeface="Tahoma"/>
              </a:rPr>
              <a:t>Boceto de Pantallas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1111995" y="307022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rgbClr val="3F3F3F"/>
                </a:solidFill>
              </a:rPr>
              <a:t>Sistema de control de inventario</a:t>
            </a:r>
            <a:endParaRPr dirty="0"/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2465" y="5081866"/>
            <a:ext cx="3828595" cy="72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6313" y="543960"/>
            <a:ext cx="5388015" cy="217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2260" y="611604"/>
            <a:ext cx="9144000" cy="5634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2" y="601750"/>
            <a:ext cx="9144000" cy="606424"/>
            <a:chOff x="1403648" y="1700808"/>
            <a:chExt cx="7056784" cy="468000"/>
          </a:xfrm>
        </p:grpSpPr>
        <p:sp>
          <p:nvSpPr>
            <p:cNvPr id="598" name="Google Shape;598;p16"/>
            <p:cNvSpPr/>
            <p:nvPr/>
          </p:nvSpPr>
          <p:spPr>
            <a:xfrm>
              <a:off x="1403648" y="1700808"/>
              <a:ext cx="7056784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658050" y="1785483"/>
              <a:ext cx="637134" cy="308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0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20/05/2020</a:t>
              </a:r>
              <a:endParaRPr sz="2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0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02:15 PM</a:t>
              </a:r>
              <a:endParaRPr sz="2000" dirty="0"/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A120C0B8-06C4-AE42-B9EA-7E8B7EA263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65" r="14564" b="10213"/>
          <a:stretch/>
        </p:blipFill>
        <p:spPr>
          <a:xfrm>
            <a:off x="5177453" y="2178969"/>
            <a:ext cx="2979576" cy="2895053"/>
          </a:xfrm>
          <a:prstGeom prst="rect">
            <a:avLst/>
          </a:prstGeom>
        </p:spPr>
      </p:pic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EA589E6D-8D31-704A-B0C7-D0B4C5B38001}"/>
              </a:ext>
            </a:extLst>
          </p:cNvPr>
          <p:cNvSpPr/>
          <p:nvPr/>
        </p:nvSpPr>
        <p:spPr>
          <a:xfrm>
            <a:off x="5007429" y="1886857"/>
            <a:ext cx="3251200" cy="3254828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F4E15B4A-3A89-5F4F-8CD7-5B96DEEE4377}"/>
              </a:ext>
            </a:extLst>
          </p:cNvPr>
          <p:cNvSpPr/>
          <p:nvPr/>
        </p:nvSpPr>
        <p:spPr>
          <a:xfrm>
            <a:off x="1150774" y="1886857"/>
            <a:ext cx="3251200" cy="1393372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09631C49-1438-3342-8BF3-82A9D948683C}"/>
              </a:ext>
            </a:extLst>
          </p:cNvPr>
          <p:cNvSpPr/>
          <p:nvPr/>
        </p:nvSpPr>
        <p:spPr>
          <a:xfrm>
            <a:off x="1149932" y="3727963"/>
            <a:ext cx="3251200" cy="1393372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37398E8-488A-0D42-8E0F-FE81628E819C}"/>
              </a:ext>
            </a:extLst>
          </p:cNvPr>
          <p:cNvSpPr/>
          <p:nvPr/>
        </p:nvSpPr>
        <p:spPr>
          <a:xfrm>
            <a:off x="1284704" y="1967024"/>
            <a:ext cx="1705916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Personal de turno</a:t>
            </a:r>
          </a:p>
          <a:p>
            <a:endParaRPr lang="es-CO" b="1" dirty="0">
              <a:solidFill>
                <a:srgbClr val="224765"/>
              </a:solidFill>
            </a:endParaRP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Jaime</a:t>
            </a: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Roberto</a:t>
            </a: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Estella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44D434A1-2CF7-0644-8B03-1C869651F86F}"/>
              </a:ext>
            </a:extLst>
          </p:cNvPr>
          <p:cNvSpPr/>
          <p:nvPr/>
        </p:nvSpPr>
        <p:spPr>
          <a:xfrm>
            <a:off x="5078055" y="1922229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Capacidad de bodega 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5C19295-E274-AE49-A440-6774D1829B2F}"/>
              </a:ext>
            </a:extLst>
          </p:cNvPr>
          <p:cNvSpPr/>
          <p:nvPr/>
        </p:nvSpPr>
        <p:spPr>
          <a:xfrm>
            <a:off x="1284704" y="3805029"/>
            <a:ext cx="15488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Reportes</a:t>
            </a:r>
          </a:p>
          <a:p>
            <a:endParaRPr lang="es-CO" b="1" dirty="0">
              <a:solidFill>
                <a:srgbClr val="224765"/>
              </a:solidFill>
            </a:endParaRPr>
          </a:p>
          <a:p>
            <a:r>
              <a:rPr lang="es-CO" dirty="0">
                <a:solidFill>
                  <a:srgbClr val="224765"/>
                </a:solidFill>
              </a:rPr>
              <a:t>     Capacidades</a:t>
            </a:r>
          </a:p>
          <a:p>
            <a:r>
              <a:rPr lang="es-CO" dirty="0">
                <a:solidFill>
                  <a:srgbClr val="224765"/>
                </a:solidFill>
              </a:rPr>
              <a:t>     Disponibilidad</a:t>
            </a:r>
          </a:p>
          <a:p>
            <a:r>
              <a:rPr lang="es-CO" dirty="0">
                <a:solidFill>
                  <a:srgbClr val="224765"/>
                </a:solidFill>
              </a:rPr>
              <a:t>     Faltantes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9D1C43E8-A2E5-CF4A-99EB-8A920D574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055" y="2100579"/>
            <a:ext cx="935678" cy="93567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3DE78F8D-E56D-024B-B6F4-6B4278127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055" y="3869083"/>
            <a:ext cx="1111131" cy="1111131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DA24F298-1E11-CB45-B012-41F4CDDA434C}"/>
              </a:ext>
            </a:extLst>
          </p:cNvPr>
          <p:cNvGrpSpPr/>
          <p:nvPr/>
        </p:nvGrpSpPr>
        <p:grpSpPr>
          <a:xfrm>
            <a:off x="-16429" y="601745"/>
            <a:ext cx="2157452" cy="5654510"/>
            <a:chOff x="-16429" y="601745"/>
            <a:chExt cx="2157452" cy="5654510"/>
          </a:xfrm>
        </p:grpSpPr>
        <p:sp>
          <p:nvSpPr>
            <p:cNvPr id="16" name="Google Shape;598;p16">
              <a:extLst>
                <a:ext uri="{FF2B5EF4-FFF2-40B4-BE49-F238E27FC236}">
                  <a16:creationId xmlns:a16="http://schemas.microsoft.com/office/drawing/2014/main" id="{D4B084FC-3A48-CF44-96DD-ED1F8A48C63D}"/>
                </a:ext>
              </a:extLst>
            </p:cNvPr>
            <p:cNvSpPr/>
            <p:nvPr/>
          </p:nvSpPr>
          <p:spPr>
            <a:xfrm>
              <a:off x="-14069" y="601745"/>
              <a:ext cx="2155092" cy="565451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AE5E7BA-E746-5F4E-B0A9-9E4ED83B389D}"/>
                </a:ext>
              </a:extLst>
            </p:cNvPr>
            <p:cNvGrpSpPr/>
            <p:nvPr/>
          </p:nvGrpSpPr>
          <p:grpSpPr>
            <a:xfrm>
              <a:off x="-16429" y="695053"/>
              <a:ext cx="2155092" cy="5412971"/>
              <a:chOff x="-16429" y="695053"/>
              <a:chExt cx="2155092" cy="5412971"/>
            </a:xfrm>
          </p:grpSpPr>
          <p:pic>
            <p:nvPicPr>
              <p:cNvPr id="1026" name="Picture 2" descr="people">
                <a:hlinkClick r:id="rId7" tooltip="people"/>
                <a:extLst>
                  <a:ext uri="{FF2B5EF4-FFF2-40B4-BE49-F238E27FC236}">
                    <a16:creationId xmlns:a16="http://schemas.microsoft.com/office/drawing/2014/main" id="{76E00C92-8487-1A49-B4D5-E35DB6F4D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9690" y="1601291"/>
                <a:ext cx="376207" cy="3762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Google Shape;634;p16">
                <a:extLst>
                  <a:ext uri="{FF2B5EF4-FFF2-40B4-BE49-F238E27FC236}">
                    <a16:creationId xmlns:a16="http://schemas.microsoft.com/office/drawing/2014/main" id="{33EDD589-43BC-FA4D-8841-50001614197E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58194" y="695053"/>
                <a:ext cx="1024435" cy="41404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C5883591-7C5F-A941-9939-C42D34E24C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93009" y="832958"/>
                <a:ext cx="290024" cy="144000"/>
                <a:chOff x="575863" y="1292700"/>
                <a:chExt cx="685225" cy="340221"/>
              </a:xfrm>
            </p:grpSpPr>
            <p:cxnSp>
              <p:nvCxnSpPr>
                <p:cNvPr id="21" name="Conector recto 20">
                  <a:extLst>
                    <a:ext uri="{FF2B5EF4-FFF2-40B4-BE49-F238E27FC236}">
                      <a16:creationId xmlns:a16="http://schemas.microsoft.com/office/drawing/2014/main" id="{F1B4219A-CAED-334C-9941-41B6B6F57EBF}"/>
                    </a:ext>
                  </a:extLst>
                </p:cNvPr>
                <p:cNvCxnSpPr/>
                <p:nvPr/>
              </p:nvCxnSpPr>
              <p:spPr>
                <a:xfrm>
                  <a:off x="577023" y="1292700"/>
                  <a:ext cx="679403" cy="0"/>
                </a:xfrm>
                <a:prstGeom prst="line">
                  <a:avLst/>
                </a:prstGeom>
                <a:ln w="41275">
                  <a:solidFill>
                    <a:srgbClr val="1B5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3DFAF846-259E-F048-8F63-37DA96B0B855}"/>
                    </a:ext>
                  </a:extLst>
                </p:cNvPr>
                <p:cNvCxnSpPr/>
                <p:nvPr/>
              </p:nvCxnSpPr>
              <p:spPr>
                <a:xfrm>
                  <a:off x="575863" y="1466560"/>
                  <a:ext cx="679403" cy="0"/>
                </a:xfrm>
                <a:prstGeom prst="line">
                  <a:avLst/>
                </a:prstGeom>
                <a:ln w="41275">
                  <a:solidFill>
                    <a:srgbClr val="1B5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>
                  <a:extLst>
                    <a:ext uri="{FF2B5EF4-FFF2-40B4-BE49-F238E27FC236}">
                      <a16:creationId xmlns:a16="http://schemas.microsoft.com/office/drawing/2014/main" id="{B8D8BB3F-2529-5F48-B8FF-A04F393BEF8B}"/>
                    </a:ext>
                  </a:extLst>
                </p:cNvPr>
                <p:cNvCxnSpPr/>
                <p:nvPr/>
              </p:nvCxnSpPr>
              <p:spPr>
                <a:xfrm>
                  <a:off x="581683" y="1632921"/>
                  <a:ext cx="679405" cy="0"/>
                </a:xfrm>
                <a:prstGeom prst="line">
                  <a:avLst/>
                </a:prstGeom>
                <a:ln w="41275">
                  <a:solidFill>
                    <a:srgbClr val="1B53A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225DF13E-C417-BB4D-B823-65AB66805AB9}"/>
                  </a:ext>
                </a:extLst>
              </p:cNvPr>
              <p:cNvSpPr/>
              <p:nvPr/>
            </p:nvSpPr>
            <p:spPr>
              <a:xfrm>
                <a:off x="317181" y="1637166"/>
                <a:ext cx="6335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O" b="1" dirty="0">
                    <a:solidFill>
                      <a:srgbClr val="224765"/>
                    </a:solidFill>
                  </a:rPr>
                  <a:t>Perfil</a:t>
                </a:r>
              </a:p>
            </p:txBody>
          </p: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99B10908-B717-BA49-8F70-FF543B12D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429" y="2121016"/>
                <a:ext cx="2155092" cy="0"/>
              </a:xfrm>
              <a:prstGeom prst="line">
                <a:avLst/>
              </a:prstGeom>
              <a:ln w="19050">
                <a:solidFill>
                  <a:srgbClr val="224765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BF33F015-52B9-8748-92EF-94173FFB6CDF}"/>
                  </a:ext>
                </a:extLst>
              </p:cNvPr>
              <p:cNvSpPr/>
              <p:nvPr/>
            </p:nvSpPr>
            <p:spPr>
              <a:xfrm>
                <a:off x="274116" y="2260817"/>
                <a:ext cx="1507447" cy="3847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CO" b="1" dirty="0">
                    <a:solidFill>
                      <a:srgbClr val="224765"/>
                    </a:solidFill>
                  </a:rPr>
                  <a:t>Home</a:t>
                </a:r>
              </a:p>
              <a:p>
                <a:endParaRPr lang="es-CO" b="1" dirty="0">
                  <a:solidFill>
                    <a:srgbClr val="224765"/>
                  </a:solidFill>
                </a:endParaRPr>
              </a:p>
              <a:p>
                <a:r>
                  <a:rPr lang="es-CO" b="1" dirty="0">
                    <a:solidFill>
                      <a:srgbClr val="224765"/>
                    </a:solidFill>
                  </a:rPr>
                  <a:t>Movimientos</a:t>
                </a:r>
              </a:p>
              <a:p>
                <a:endParaRPr lang="es-CO" b="1" dirty="0">
                  <a:solidFill>
                    <a:srgbClr val="224765"/>
                  </a:solidFill>
                </a:endParaRPr>
              </a:p>
              <a:p>
                <a:r>
                  <a:rPr lang="es-CO" b="1" dirty="0">
                    <a:solidFill>
                      <a:srgbClr val="224765"/>
                    </a:solidFill>
                  </a:rPr>
                  <a:t>Reportes</a:t>
                </a:r>
              </a:p>
              <a:p>
                <a:endParaRPr lang="es-CO" b="1" dirty="0">
                  <a:solidFill>
                    <a:srgbClr val="224765"/>
                  </a:solidFill>
                </a:endParaRPr>
              </a:p>
              <a:p>
                <a:pPr lvl="3"/>
                <a:r>
                  <a:rPr lang="es-CO" b="1" dirty="0">
                    <a:solidFill>
                      <a:srgbClr val="224765"/>
                    </a:solidFill>
                  </a:rPr>
                  <a:t>     </a:t>
                </a:r>
                <a:r>
                  <a:rPr lang="es-CO" sz="1100" dirty="0">
                    <a:solidFill>
                      <a:srgbClr val="224765"/>
                    </a:solidFill>
                  </a:rPr>
                  <a:t>Reporte por días</a:t>
                </a:r>
              </a:p>
              <a:p>
                <a:pPr lvl="3"/>
                <a:r>
                  <a:rPr lang="es-CO" b="1" dirty="0">
                    <a:solidFill>
                      <a:srgbClr val="224765"/>
                    </a:solidFill>
                  </a:rPr>
                  <a:t>     </a:t>
                </a:r>
                <a:r>
                  <a:rPr lang="es-CO" sz="1100" dirty="0">
                    <a:solidFill>
                      <a:srgbClr val="224765"/>
                    </a:solidFill>
                  </a:rPr>
                  <a:t>Reporte Gráfico</a:t>
                </a:r>
              </a:p>
              <a:p>
                <a:pPr lvl="3"/>
                <a:endParaRPr lang="es-CO" sz="1100" dirty="0">
                  <a:solidFill>
                    <a:srgbClr val="224765"/>
                  </a:solidFill>
                </a:endParaRPr>
              </a:p>
              <a:p>
                <a:pPr lvl="3"/>
                <a:r>
                  <a:rPr lang="es-CO" b="1" dirty="0">
                    <a:solidFill>
                      <a:srgbClr val="224765"/>
                    </a:solidFill>
                  </a:rPr>
                  <a:t>Visualización</a:t>
                </a:r>
              </a:p>
              <a:p>
                <a:pPr lvl="3"/>
                <a:endParaRPr lang="es-CO" b="1" dirty="0">
                  <a:solidFill>
                    <a:srgbClr val="224765"/>
                  </a:solidFill>
                </a:endParaRPr>
              </a:p>
              <a:p>
                <a:pPr lvl="3"/>
                <a:r>
                  <a:rPr lang="es-CO" b="1" dirty="0">
                    <a:solidFill>
                      <a:srgbClr val="224765"/>
                    </a:solidFill>
                  </a:rPr>
                  <a:t>Catálogos</a:t>
                </a:r>
              </a:p>
              <a:p>
                <a:pPr lvl="3"/>
                <a:endParaRPr lang="es-CO" b="1" dirty="0">
                  <a:solidFill>
                    <a:srgbClr val="224765"/>
                  </a:solidFill>
                </a:endParaRPr>
              </a:p>
              <a:p>
                <a:pPr lvl="3"/>
                <a:r>
                  <a:rPr lang="es-CO" b="1" dirty="0">
                    <a:solidFill>
                      <a:srgbClr val="224765"/>
                    </a:solidFill>
                  </a:rPr>
                  <a:t>     </a:t>
                </a:r>
                <a:r>
                  <a:rPr lang="es-CO" sz="1100" dirty="0">
                    <a:solidFill>
                      <a:srgbClr val="224765"/>
                    </a:solidFill>
                  </a:rPr>
                  <a:t>Almacenes</a:t>
                </a:r>
              </a:p>
              <a:p>
                <a:pPr lvl="3"/>
                <a:r>
                  <a:rPr lang="es-CO" sz="1100" dirty="0">
                    <a:solidFill>
                      <a:srgbClr val="224765"/>
                    </a:solidFill>
                  </a:rPr>
                  <a:t>      Productos</a:t>
                </a:r>
              </a:p>
              <a:p>
                <a:pPr lvl="3"/>
                <a:endParaRPr lang="es-CO" b="1" dirty="0">
                  <a:solidFill>
                    <a:srgbClr val="224765"/>
                  </a:solidFill>
                </a:endParaRPr>
              </a:p>
              <a:p>
                <a:pPr lvl="3"/>
                <a:endParaRPr lang="es-CO" b="1" dirty="0">
                  <a:solidFill>
                    <a:srgbClr val="224765"/>
                  </a:solidFill>
                </a:endParaRPr>
              </a:p>
              <a:p>
                <a:pPr lvl="3"/>
                <a:r>
                  <a:rPr lang="es-CO" sz="1200" dirty="0">
                    <a:solidFill>
                      <a:srgbClr val="224765"/>
                    </a:solidFill>
                  </a:rPr>
                  <a:t>Cerrar sesion</a:t>
                </a:r>
              </a:p>
            </p:txBody>
          </p:sp>
          <p:sp>
            <p:nvSpPr>
              <p:cNvPr id="31" name="Google Shape;600;p16">
                <a:extLst>
                  <a:ext uri="{FF2B5EF4-FFF2-40B4-BE49-F238E27FC236}">
                    <a16:creationId xmlns:a16="http://schemas.microsoft.com/office/drawing/2014/main" id="{AAE147AA-F39C-794F-864F-721412C73647}"/>
                  </a:ext>
                </a:extLst>
              </p:cNvPr>
              <p:cNvSpPr txBox="1"/>
              <p:nvPr/>
            </p:nvSpPr>
            <p:spPr>
              <a:xfrm>
                <a:off x="582823" y="1237052"/>
                <a:ext cx="955693" cy="25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1050" dirty="0">
                    <a:solidFill>
                      <a:srgbClr val="0C1B6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Hola Camilo!</a:t>
                </a:r>
                <a:endParaRPr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223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65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bodegas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20002"/>
              </p:ext>
            </p:extLst>
          </p:nvPr>
        </p:nvGraphicFramePr>
        <p:xfrm>
          <a:off x="778749" y="2901321"/>
          <a:ext cx="6025656" cy="1407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89093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497718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042556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496289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Bodega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Capacidad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Itaguí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materia prima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Sabaneta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producto terminado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7191709" y="2901321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7191708" y="346936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7191707" y="4033296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952741" y="3450861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952741" y="3963532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54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65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bodegas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778749" y="2901321"/>
          <a:ext cx="6025656" cy="1407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89093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497718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042556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496289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Bodega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Capacidad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Itaguí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materia prima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Sabaneta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producto terminado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7191709" y="2901321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7191708" y="346936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7191707" y="4033296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952741" y="3450861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952741" y="3963532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50BB61A-EE0F-6644-AB2A-91896F0BEDA4}"/>
              </a:ext>
            </a:extLst>
          </p:cNvPr>
          <p:cNvSpPr/>
          <p:nvPr/>
        </p:nvSpPr>
        <p:spPr>
          <a:xfrm>
            <a:off x="2994979" y="1691148"/>
            <a:ext cx="3147913" cy="4229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DB42B205-380A-7F43-B7E7-BF12F661F27A}"/>
              </a:ext>
            </a:extLst>
          </p:cNvPr>
          <p:cNvSpPr/>
          <p:nvPr/>
        </p:nvSpPr>
        <p:spPr>
          <a:xfrm>
            <a:off x="3248204" y="5214996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</a:t>
            </a: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2B78C71F-A951-B841-A5AE-8FBC84CD58A7}"/>
              </a:ext>
            </a:extLst>
          </p:cNvPr>
          <p:cNvSpPr/>
          <p:nvPr/>
        </p:nvSpPr>
        <p:spPr>
          <a:xfrm>
            <a:off x="4696384" y="5210795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D04109-BC3B-8A44-BD60-C594373D398E}"/>
              </a:ext>
            </a:extLst>
          </p:cNvPr>
          <p:cNvSpPr txBox="1"/>
          <p:nvPr/>
        </p:nvSpPr>
        <p:spPr>
          <a:xfrm>
            <a:off x="3373908" y="2265559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Bodega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CD1DBF-1868-7347-86C1-FA04AAD7341C}"/>
              </a:ext>
            </a:extLst>
          </p:cNvPr>
          <p:cNvSpPr txBox="1"/>
          <p:nvPr/>
        </p:nvSpPr>
        <p:spPr>
          <a:xfrm>
            <a:off x="3362184" y="2940676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4D9CD2C-C13F-2D43-AB32-7E39227CF261}"/>
              </a:ext>
            </a:extLst>
          </p:cNvPr>
          <p:cNvSpPr txBox="1"/>
          <p:nvPr/>
        </p:nvSpPr>
        <p:spPr>
          <a:xfrm>
            <a:off x="3373908" y="3547822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Descripción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0C36DD1-A584-5440-876B-4F64CFC9AD58}"/>
              </a:ext>
            </a:extLst>
          </p:cNvPr>
          <p:cNvSpPr txBox="1"/>
          <p:nvPr/>
        </p:nvSpPr>
        <p:spPr>
          <a:xfrm>
            <a:off x="3362184" y="4261413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Capacidad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C78A8B9-0513-E64B-8CFD-60142D8863A9}"/>
              </a:ext>
            </a:extLst>
          </p:cNvPr>
          <p:cNvCxnSpPr/>
          <p:nvPr/>
        </p:nvCxnSpPr>
        <p:spPr>
          <a:xfrm>
            <a:off x="3470031" y="2849171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FF0D9FF-58C5-7149-BF00-A181963A24CC}"/>
              </a:ext>
            </a:extLst>
          </p:cNvPr>
          <p:cNvCxnSpPr/>
          <p:nvPr/>
        </p:nvCxnSpPr>
        <p:spPr>
          <a:xfrm>
            <a:off x="3470031" y="3517415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D9D7F62-8120-D34E-ADAF-1D3CAF2328E7}"/>
              </a:ext>
            </a:extLst>
          </p:cNvPr>
          <p:cNvCxnSpPr/>
          <p:nvPr/>
        </p:nvCxnSpPr>
        <p:spPr>
          <a:xfrm>
            <a:off x="3470031" y="423796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A45045D-979F-E548-8FFF-C8A7DC589293}"/>
              </a:ext>
            </a:extLst>
          </p:cNvPr>
          <p:cNvCxnSpPr/>
          <p:nvPr/>
        </p:nvCxnSpPr>
        <p:spPr>
          <a:xfrm>
            <a:off x="3481754" y="4953075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8C8E4EE-4DD8-9847-B998-E73B6A3DB728}"/>
              </a:ext>
            </a:extLst>
          </p:cNvPr>
          <p:cNvSpPr/>
          <p:nvPr/>
        </p:nvSpPr>
        <p:spPr>
          <a:xfrm>
            <a:off x="3119752" y="1806592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detalle de bodega</a:t>
            </a:r>
          </a:p>
        </p:txBody>
      </p:sp>
    </p:spTree>
    <p:extLst>
      <p:ext uri="{BB962C8B-B14F-4D97-AF65-F5344CB8AC3E}">
        <p14:creationId xmlns:p14="http://schemas.microsoft.com/office/powerpoint/2010/main" val="41657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659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bodegas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778749" y="2901321"/>
          <a:ext cx="6025656" cy="1407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89093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497718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042556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496289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Bodega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Capacidad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Itaguí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materia prima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Sabaneta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Almacenamiento de producto terminado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7191709" y="2901321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7191708" y="346936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7191707" y="4033296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952741" y="3450861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952741" y="3963532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50BB61A-EE0F-6644-AB2A-91896F0BEDA4}"/>
              </a:ext>
            </a:extLst>
          </p:cNvPr>
          <p:cNvSpPr/>
          <p:nvPr/>
        </p:nvSpPr>
        <p:spPr>
          <a:xfrm>
            <a:off x="2994979" y="1700982"/>
            <a:ext cx="3147913" cy="428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DB42B205-380A-7F43-B7E7-BF12F661F27A}"/>
              </a:ext>
            </a:extLst>
          </p:cNvPr>
          <p:cNvSpPr/>
          <p:nvPr/>
        </p:nvSpPr>
        <p:spPr>
          <a:xfrm>
            <a:off x="3248204" y="5214996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</a:t>
            </a: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2B78C71F-A951-B841-A5AE-8FBC84CD58A7}"/>
              </a:ext>
            </a:extLst>
          </p:cNvPr>
          <p:cNvSpPr/>
          <p:nvPr/>
        </p:nvSpPr>
        <p:spPr>
          <a:xfrm>
            <a:off x="4696384" y="5210795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D04109-BC3B-8A44-BD60-C594373D398E}"/>
              </a:ext>
            </a:extLst>
          </p:cNvPr>
          <p:cNvSpPr txBox="1"/>
          <p:nvPr/>
        </p:nvSpPr>
        <p:spPr>
          <a:xfrm>
            <a:off x="3373908" y="2265559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Bodega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1</a:t>
            </a:r>
            <a:endParaRPr lang="es-CO" dirty="0">
              <a:solidFill>
                <a:srgbClr val="224765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2CD1DBF-1868-7347-86C1-FA04AAD7341C}"/>
              </a:ext>
            </a:extLst>
          </p:cNvPr>
          <p:cNvSpPr txBox="1"/>
          <p:nvPr/>
        </p:nvSpPr>
        <p:spPr>
          <a:xfrm>
            <a:off x="3362184" y="2940676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  <a:p>
            <a:r>
              <a:rPr lang="es-CO" dirty="0">
                <a:solidFill>
                  <a:srgbClr val="224765"/>
                </a:solidFill>
              </a:rPr>
              <a:t> </a:t>
            </a:r>
            <a:r>
              <a:rPr lang="es-CO" sz="1100" dirty="0">
                <a:solidFill>
                  <a:srgbClr val="224765"/>
                </a:solidFill>
              </a:rPr>
              <a:t>Itaguí</a:t>
            </a:r>
            <a:endParaRPr lang="es-CO" dirty="0">
              <a:solidFill>
                <a:srgbClr val="224765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4D9CD2C-C13F-2D43-AB32-7E39227CF261}"/>
              </a:ext>
            </a:extLst>
          </p:cNvPr>
          <p:cNvSpPr txBox="1"/>
          <p:nvPr/>
        </p:nvSpPr>
        <p:spPr>
          <a:xfrm>
            <a:off x="3373908" y="3547822"/>
            <a:ext cx="19672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Descripción</a:t>
            </a:r>
          </a:p>
          <a:p>
            <a:r>
              <a:rPr lang="es-CO" sz="1200" dirty="0"/>
              <a:t> Almacenamiento de      materia prima</a:t>
            </a:r>
            <a:r>
              <a:rPr lang="es-CO" sz="1200" dirty="0">
                <a:solidFill>
                  <a:srgbClr val="224765"/>
                </a:solidFill>
              </a:rPr>
              <a:t>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C78A8B9-0513-E64B-8CFD-60142D8863A9}"/>
              </a:ext>
            </a:extLst>
          </p:cNvPr>
          <p:cNvCxnSpPr/>
          <p:nvPr/>
        </p:nvCxnSpPr>
        <p:spPr>
          <a:xfrm>
            <a:off x="3470031" y="2802279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FF0D9FF-58C5-7149-BF00-A181963A24CC}"/>
              </a:ext>
            </a:extLst>
          </p:cNvPr>
          <p:cNvCxnSpPr/>
          <p:nvPr/>
        </p:nvCxnSpPr>
        <p:spPr>
          <a:xfrm>
            <a:off x="3470031" y="3458800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D9D7F62-8120-D34E-ADAF-1D3CAF2328E7}"/>
              </a:ext>
            </a:extLst>
          </p:cNvPr>
          <p:cNvCxnSpPr/>
          <p:nvPr/>
        </p:nvCxnSpPr>
        <p:spPr>
          <a:xfrm>
            <a:off x="3470031" y="420279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6BD52A64-1C0D-7C49-BCCD-5427DD36D4D6}"/>
              </a:ext>
            </a:extLst>
          </p:cNvPr>
          <p:cNvSpPr/>
          <p:nvPr/>
        </p:nvSpPr>
        <p:spPr>
          <a:xfrm>
            <a:off x="3119752" y="1839486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detalle de bodega</a:t>
            </a:r>
          </a:p>
        </p:txBody>
      </p:sp>
    </p:spTree>
    <p:extLst>
      <p:ext uri="{BB962C8B-B14F-4D97-AF65-F5344CB8AC3E}">
        <p14:creationId xmlns:p14="http://schemas.microsoft.com/office/powerpoint/2010/main" val="247862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Productos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97074"/>
              </p:ext>
            </p:extLst>
          </p:nvPr>
        </p:nvGraphicFramePr>
        <p:xfrm>
          <a:off x="249736" y="2313472"/>
          <a:ext cx="8422316" cy="2387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40150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575031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784837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891588">
                  <a:extLst>
                    <a:ext uri="{9D8B030D-6E8A-4147-A177-3AD203B41FA5}">
                      <a16:colId xmlns:a16="http://schemas.microsoft.com/office/drawing/2014/main" val="3437555551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Producto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Unidad de medida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Cantidad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Rollo de fibra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Fibra de vidrio de 50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Tanque de recina de 1000 litros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talla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de seguridad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Batas talla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 roja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 con filtros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060800" y="5230298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605579" y="523029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122975" y="5233757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366591" y="2782650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366591" y="310791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5C4F367-0053-6949-889E-49F1B196D9F7}"/>
              </a:ext>
            </a:extLst>
          </p:cNvPr>
          <p:cNvSpPr/>
          <p:nvPr/>
        </p:nvSpPr>
        <p:spPr>
          <a:xfrm>
            <a:off x="366591" y="354407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EDBD2961-9AC5-C344-8851-7E008B824F4C}"/>
              </a:ext>
            </a:extLst>
          </p:cNvPr>
          <p:cNvSpPr/>
          <p:nvPr/>
        </p:nvSpPr>
        <p:spPr>
          <a:xfrm>
            <a:off x="366592" y="4061229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C92DA359-C375-AD46-BC9A-35EEEAFC0432}"/>
              </a:ext>
            </a:extLst>
          </p:cNvPr>
          <p:cNvSpPr/>
          <p:nvPr/>
        </p:nvSpPr>
        <p:spPr>
          <a:xfrm>
            <a:off x="366593" y="445394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450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Productos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249736" y="2313472"/>
          <a:ext cx="8422316" cy="2387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40150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575031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784837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891588">
                  <a:extLst>
                    <a:ext uri="{9D8B030D-6E8A-4147-A177-3AD203B41FA5}">
                      <a16:colId xmlns:a16="http://schemas.microsoft.com/office/drawing/2014/main" val="3437555551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Prducto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Unidad de medida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Cantidad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Rollo de fibra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Fibra de vidrio de 50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Tanque de recina de 1000 litros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talla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de seguridad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Batas talla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 roja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 con filtros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060800" y="5230298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605579" y="523029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122975" y="5233757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366591" y="2782650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366591" y="310791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5C4F367-0053-6949-889E-49F1B196D9F7}"/>
              </a:ext>
            </a:extLst>
          </p:cNvPr>
          <p:cNvSpPr/>
          <p:nvPr/>
        </p:nvSpPr>
        <p:spPr>
          <a:xfrm>
            <a:off x="366591" y="354407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EDBD2961-9AC5-C344-8851-7E008B824F4C}"/>
              </a:ext>
            </a:extLst>
          </p:cNvPr>
          <p:cNvSpPr/>
          <p:nvPr/>
        </p:nvSpPr>
        <p:spPr>
          <a:xfrm>
            <a:off x="366592" y="404156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C92DA359-C375-AD46-BC9A-35EEEAFC0432}"/>
              </a:ext>
            </a:extLst>
          </p:cNvPr>
          <p:cNvSpPr/>
          <p:nvPr/>
        </p:nvSpPr>
        <p:spPr>
          <a:xfrm>
            <a:off x="366593" y="4453949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2AB6A6A-6FAB-FC41-96D6-A791215E3068}"/>
              </a:ext>
            </a:extLst>
          </p:cNvPr>
          <p:cNvSpPr/>
          <p:nvPr/>
        </p:nvSpPr>
        <p:spPr>
          <a:xfrm>
            <a:off x="2709844" y="1506931"/>
            <a:ext cx="3147913" cy="4054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9CA8A493-C859-8347-BE98-5A2F8508F2BC}"/>
              </a:ext>
            </a:extLst>
          </p:cNvPr>
          <p:cNvSpPr/>
          <p:nvPr/>
        </p:nvSpPr>
        <p:spPr>
          <a:xfrm>
            <a:off x="2963069" y="4964650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5E5C4AE-6363-1748-8716-576F94CA1073}"/>
              </a:ext>
            </a:extLst>
          </p:cNvPr>
          <p:cNvSpPr/>
          <p:nvPr/>
        </p:nvSpPr>
        <p:spPr>
          <a:xfrm>
            <a:off x="4411249" y="4960449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989EE6E-97D8-E547-BEE9-877B557D6D6A}"/>
              </a:ext>
            </a:extLst>
          </p:cNvPr>
          <p:cNvSpPr txBox="1"/>
          <p:nvPr/>
        </p:nvSpPr>
        <p:spPr>
          <a:xfrm>
            <a:off x="3088773" y="2629350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FBB3FD1-A515-9A42-9794-F4667E05C65A}"/>
              </a:ext>
            </a:extLst>
          </p:cNvPr>
          <p:cNvSpPr txBox="1"/>
          <p:nvPr/>
        </p:nvSpPr>
        <p:spPr>
          <a:xfrm>
            <a:off x="3077049" y="3304467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Descripción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B440413A-1269-FE46-A696-33B7BA2F7B2A}"/>
              </a:ext>
            </a:extLst>
          </p:cNvPr>
          <p:cNvCxnSpPr>
            <a:cxnSpLocks/>
          </p:cNvCxnSpPr>
          <p:nvPr/>
        </p:nvCxnSpPr>
        <p:spPr>
          <a:xfrm>
            <a:off x="3184896" y="3166070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1114600-0066-CC44-952A-CC7F3551C0F1}"/>
              </a:ext>
            </a:extLst>
          </p:cNvPr>
          <p:cNvCxnSpPr>
            <a:cxnSpLocks/>
          </p:cNvCxnSpPr>
          <p:nvPr/>
        </p:nvCxnSpPr>
        <p:spPr>
          <a:xfrm>
            <a:off x="3184896" y="3822591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F15421E-DE01-E34E-A77A-4B9BC6532573}"/>
              </a:ext>
            </a:extLst>
          </p:cNvPr>
          <p:cNvSpPr txBox="1"/>
          <p:nvPr/>
        </p:nvSpPr>
        <p:spPr>
          <a:xfrm>
            <a:off x="3088772" y="1997066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Producto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32EBE81-A867-0B41-BB84-CCB61155F6FC}"/>
              </a:ext>
            </a:extLst>
          </p:cNvPr>
          <p:cNvCxnSpPr>
            <a:cxnSpLocks/>
          </p:cNvCxnSpPr>
          <p:nvPr/>
        </p:nvCxnSpPr>
        <p:spPr>
          <a:xfrm>
            <a:off x="3184895" y="2533786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55C826F-FA27-F04C-81C9-5B3CE3804613}"/>
              </a:ext>
            </a:extLst>
          </p:cNvPr>
          <p:cNvSpPr txBox="1"/>
          <p:nvPr/>
        </p:nvSpPr>
        <p:spPr>
          <a:xfrm>
            <a:off x="3063315" y="4014629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Unidad de medida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5443C69-E630-1847-8710-A636B07761A1}"/>
              </a:ext>
            </a:extLst>
          </p:cNvPr>
          <p:cNvCxnSpPr>
            <a:cxnSpLocks/>
          </p:cNvCxnSpPr>
          <p:nvPr/>
        </p:nvCxnSpPr>
        <p:spPr>
          <a:xfrm>
            <a:off x="3171162" y="4532753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5E2F530-6282-AB41-81CB-76E872C47FD4}"/>
              </a:ext>
            </a:extLst>
          </p:cNvPr>
          <p:cNvSpPr/>
          <p:nvPr/>
        </p:nvSpPr>
        <p:spPr>
          <a:xfrm>
            <a:off x="2820883" y="1572301"/>
            <a:ext cx="2568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detalle de producto</a:t>
            </a:r>
          </a:p>
        </p:txBody>
      </p:sp>
    </p:spTree>
    <p:extLst>
      <p:ext uri="{BB962C8B-B14F-4D97-AF65-F5344CB8AC3E}">
        <p14:creationId xmlns:p14="http://schemas.microsoft.com/office/powerpoint/2010/main" val="116680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10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Productos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249736" y="2313472"/>
          <a:ext cx="8422316" cy="2387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40150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575031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2784837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891588">
                  <a:extLst>
                    <a:ext uri="{9D8B030D-6E8A-4147-A177-3AD203B41FA5}">
                      <a16:colId xmlns:a16="http://schemas.microsoft.com/office/drawing/2014/main" val="3437555551"/>
                    </a:ext>
                  </a:extLst>
                </a:gridCol>
                <a:gridCol w="113071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Prducto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Descripción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Unidad de medida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Cantidad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Rollo de fibra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Fibra de vidrio de 50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Recina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Tanque de recina de 1000 litros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talla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de seguridad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Batas talla 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 roja para ingreso a la planta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Tapabocas con filtros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060800" y="5230298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605579" y="5230298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122975" y="5233757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366591" y="2782650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D2B2406-E933-C142-9DD7-B3B127BF8AB0}"/>
              </a:ext>
            </a:extLst>
          </p:cNvPr>
          <p:cNvSpPr/>
          <p:nvPr/>
        </p:nvSpPr>
        <p:spPr>
          <a:xfrm>
            <a:off x="366591" y="310791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5C4F367-0053-6949-889E-49F1B196D9F7}"/>
              </a:ext>
            </a:extLst>
          </p:cNvPr>
          <p:cNvSpPr/>
          <p:nvPr/>
        </p:nvSpPr>
        <p:spPr>
          <a:xfrm>
            <a:off x="366591" y="354407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EDBD2961-9AC5-C344-8851-7E008B824F4C}"/>
              </a:ext>
            </a:extLst>
          </p:cNvPr>
          <p:cNvSpPr/>
          <p:nvPr/>
        </p:nvSpPr>
        <p:spPr>
          <a:xfrm>
            <a:off x="366592" y="3933411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C92DA359-C375-AD46-BC9A-35EEEAFC0432}"/>
              </a:ext>
            </a:extLst>
          </p:cNvPr>
          <p:cNvSpPr/>
          <p:nvPr/>
        </p:nvSpPr>
        <p:spPr>
          <a:xfrm>
            <a:off x="366593" y="422780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2AB6A6A-6FAB-FC41-96D6-A791215E3068}"/>
              </a:ext>
            </a:extLst>
          </p:cNvPr>
          <p:cNvSpPr/>
          <p:nvPr/>
        </p:nvSpPr>
        <p:spPr>
          <a:xfrm>
            <a:off x="2709845" y="1498132"/>
            <a:ext cx="3147913" cy="4119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9CA8A493-C859-8347-BE98-5A2F8508F2BC}"/>
              </a:ext>
            </a:extLst>
          </p:cNvPr>
          <p:cNvSpPr/>
          <p:nvPr/>
        </p:nvSpPr>
        <p:spPr>
          <a:xfrm>
            <a:off x="2963070" y="5013814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 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85E5C4AE-6363-1748-8716-576F94CA1073}"/>
              </a:ext>
            </a:extLst>
          </p:cNvPr>
          <p:cNvSpPr/>
          <p:nvPr/>
        </p:nvSpPr>
        <p:spPr>
          <a:xfrm>
            <a:off x="4411250" y="5009613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989EE6E-97D8-E547-BEE9-877B557D6D6A}"/>
              </a:ext>
            </a:extLst>
          </p:cNvPr>
          <p:cNvSpPr txBox="1"/>
          <p:nvPr/>
        </p:nvSpPr>
        <p:spPr>
          <a:xfrm>
            <a:off x="3088774" y="2649017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Rollo de fibra</a:t>
            </a:r>
            <a:endParaRPr lang="es-CO" dirty="0">
              <a:solidFill>
                <a:srgbClr val="224765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FBB3FD1-A515-9A42-9794-F4667E05C65A}"/>
              </a:ext>
            </a:extLst>
          </p:cNvPr>
          <p:cNvSpPr txBox="1"/>
          <p:nvPr/>
        </p:nvSpPr>
        <p:spPr>
          <a:xfrm>
            <a:off x="3077050" y="3324134"/>
            <a:ext cx="196728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Descripción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Fibra de vidrio de 50 m</a:t>
            </a:r>
            <a:endParaRPr lang="es-CO" dirty="0">
              <a:solidFill>
                <a:srgbClr val="224765"/>
              </a:solidFill>
            </a:endParaRPr>
          </a:p>
          <a:p>
            <a:endParaRPr lang="es-CO" sz="1100" dirty="0">
              <a:solidFill>
                <a:srgbClr val="224765"/>
              </a:solidFill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B440413A-1269-FE46-A696-33B7BA2F7B2A}"/>
              </a:ext>
            </a:extLst>
          </p:cNvPr>
          <p:cNvCxnSpPr>
            <a:cxnSpLocks/>
          </p:cNvCxnSpPr>
          <p:nvPr/>
        </p:nvCxnSpPr>
        <p:spPr>
          <a:xfrm>
            <a:off x="3184897" y="318573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1114600-0066-CC44-952A-CC7F3551C0F1}"/>
              </a:ext>
            </a:extLst>
          </p:cNvPr>
          <p:cNvCxnSpPr>
            <a:cxnSpLocks/>
          </p:cNvCxnSpPr>
          <p:nvPr/>
        </p:nvCxnSpPr>
        <p:spPr>
          <a:xfrm>
            <a:off x="3184897" y="384225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F15421E-DE01-E34E-A77A-4B9BC6532573}"/>
              </a:ext>
            </a:extLst>
          </p:cNvPr>
          <p:cNvSpPr txBox="1"/>
          <p:nvPr/>
        </p:nvSpPr>
        <p:spPr>
          <a:xfrm>
            <a:off x="3088773" y="2016733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Producto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1</a:t>
            </a:r>
            <a:endParaRPr lang="es-CO" dirty="0">
              <a:solidFill>
                <a:srgbClr val="224765"/>
              </a:solidFill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32EBE81-A867-0B41-BB84-CCB61155F6FC}"/>
              </a:ext>
            </a:extLst>
          </p:cNvPr>
          <p:cNvCxnSpPr>
            <a:cxnSpLocks/>
          </p:cNvCxnSpPr>
          <p:nvPr/>
        </p:nvCxnSpPr>
        <p:spPr>
          <a:xfrm>
            <a:off x="3184896" y="2553453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55C826F-FA27-F04C-81C9-5B3CE3804613}"/>
              </a:ext>
            </a:extLst>
          </p:cNvPr>
          <p:cNvSpPr txBox="1"/>
          <p:nvPr/>
        </p:nvSpPr>
        <p:spPr>
          <a:xfrm>
            <a:off x="3063316" y="4034296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Unidad de medida</a:t>
            </a:r>
          </a:p>
          <a:p>
            <a:r>
              <a:rPr lang="es-CO" dirty="0">
                <a:solidFill>
                  <a:srgbClr val="224765"/>
                </a:solidFill>
              </a:rPr>
              <a:t>   Kg</a:t>
            </a: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5443C69-E630-1847-8710-A636B07761A1}"/>
              </a:ext>
            </a:extLst>
          </p:cNvPr>
          <p:cNvCxnSpPr>
            <a:cxnSpLocks/>
          </p:cNvCxnSpPr>
          <p:nvPr/>
        </p:nvCxnSpPr>
        <p:spPr>
          <a:xfrm>
            <a:off x="3171163" y="4552420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76D99586-1244-6A47-BA7E-6F287DDF2C44}"/>
              </a:ext>
            </a:extLst>
          </p:cNvPr>
          <p:cNvSpPr/>
          <p:nvPr/>
        </p:nvSpPr>
        <p:spPr>
          <a:xfrm>
            <a:off x="2894228" y="1594950"/>
            <a:ext cx="2568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detalle de producto</a:t>
            </a:r>
          </a:p>
        </p:txBody>
      </p:sp>
    </p:spTree>
    <p:extLst>
      <p:ext uri="{BB962C8B-B14F-4D97-AF65-F5344CB8AC3E}">
        <p14:creationId xmlns:p14="http://schemas.microsoft.com/office/powerpoint/2010/main" val="36756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Seguridad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032374"/>
              </p:ext>
            </p:extLst>
          </p:nvPr>
        </p:nvGraphicFramePr>
        <p:xfrm>
          <a:off x="775119" y="2342317"/>
          <a:ext cx="7523308" cy="1960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97812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1877962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  <a:gridCol w="1582992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Apellidos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Cédula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Cargo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fbedoya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Fabián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Bedoya Rengifo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 72526892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Auxiliar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cmesa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Camilo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Mesa Aguilar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1292827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Operario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rmelen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Melendez Castaño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100927283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Aseo General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erojas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Estefanía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Rojas López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4587667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Ingeniera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suribe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Uribe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1110030394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Ventas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361948" y="5098563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954772" y="5098563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547596" y="5098563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832862" y="2821978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3BB3B897-DBA6-E64D-B13B-120E103A64A7}"/>
              </a:ext>
            </a:extLst>
          </p:cNvPr>
          <p:cNvSpPr/>
          <p:nvPr/>
        </p:nvSpPr>
        <p:spPr>
          <a:xfrm>
            <a:off x="837778" y="31415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89579770-2A3B-4340-AC0D-6FF3749C6527}"/>
              </a:ext>
            </a:extLst>
          </p:cNvPr>
          <p:cNvSpPr/>
          <p:nvPr/>
        </p:nvSpPr>
        <p:spPr>
          <a:xfrm>
            <a:off x="842693" y="3441411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102A5061-9FF8-A848-8BAA-43CC15875D94}"/>
              </a:ext>
            </a:extLst>
          </p:cNvPr>
          <p:cNvSpPr/>
          <p:nvPr/>
        </p:nvSpPr>
        <p:spPr>
          <a:xfrm>
            <a:off x="847608" y="37511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211D6D75-18B0-134C-85C2-2DA35E1D7E9D}"/>
              </a:ext>
            </a:extLst>
          </p:cNvPr>
          <p:cNvSpPr/>
          <p:nvPr/>
        </p:nvSpPr>
        <p:spPr>
          <a:xfrm>
            <a:off x="862358" y="4060843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7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Seguridad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775119" y="2342317"/>
          <a:ext cx="7523308" cy="1960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97812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1877962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  <a:gridCol w="1582992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Apellidos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Cédula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Cargo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fbedoya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Fabián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Bedoya Rengifo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 72526892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Auxiliar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cmesa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Camilo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Mesa Aguilar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1292827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Operario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rmelen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Melendez Castaño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100927283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Aseo General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erojas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Estefanía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Rojas López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4587667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Ingeniera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suribe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Uribe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1110030394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Ventas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361948" y="5098563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954772" y="5098563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547596" y="5098563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832862" y="2821978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3BB3B897-DBA6-E64D-B13B-120E103A64A7}"/>
              </a:ext>
            </a:extLst>
          </p:cNvPr>
          <p:cNvSpPr/>
          <p:nvPr/>
        </p:nvSpPr>
        <p:spPr>
          <a:xfrm>
            <a:off x="837778" y="31415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89579770-2A3B-4340-AC0D-6FF3749C6527}"/>
              </a:ext>
            </a:extLst>
          </p:cNvPr>
          <p:cNvSpPr/>
          <p:nvPr/>
        </p:nvSpPr>
        <p:spPr>
          <a:xfrm>
            <a:off x="842693" y="3441411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102A5061-9FF8-A848-8BAA-43CC15875D94}"/>
              </a:ext>
            </a:extLst>
          </p:cNvPr>
          <p:cNvSpPr/>
          <p:nvPr/>
        </p:nvSpPr>
        <p:spPr>
          <a:xfrm>
            <a:off x="847608" y="37511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211D6D75-18B0-134C-85C2-2DA35E1D7E9D}"/>
              </a:ext>
            </a:extLst>
          </p:cNvPr>
          <p:cNvSpPr/>
          <p:nvPr/>
        </p:nvSpPr>
        <p:spPr>
          <a:xfrm>
            <a:off x="862358" y="4060843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4887FD0-7D68-2943-BB2F-D2F066205719}"/>
              </a:ext>
            </a:extLst>
          </p:cNvPr>
          <p:cNvSpPr/>
          <p:nvPr/>
        </p:nvSpPr>
        <p:spPr>
          <a:xfrm>
            <a:off x="1996070" y="1114673"/>
            <a:ext cx="5274526" cy="5053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9E7EB660-9002-E64E-89D3-85D30BA711A9}"/>
              </a:ext>
            </a:extLst>
          </p:cNvPr>
          <p:cNvSpPr/>
          <p:nvPr/>
        </p:nvSpPr>
        <p:spPr>
          <a:xfrm>
            <a:off x="3214751" y="5509870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 </a:t>
            </a: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25AD5B2D-EEF3-DA45-8795-58F79E8AA801}"/>
              </a:ext>
            </a:extLst>
          </p:cNvPr>
          <p:cNvSpPr/>
          <p:nvPr/>
        </p:nvSpPr>
        <p:spPr>
          <a:xfrm>
            <a:off x="4641898" y="5493741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7BF770D-6A09-2C45-8386-315290DAD456}"/>
              </a:ext>
            </a:extLst>
          </p:cNvPr>
          <p:cNvSpPr txBox="1"/>
          <p:nvPr/>
        </p:nvSpPr>
        <p:spPr>
          <a:xfrm>
            <a:off x="2656463" y="4151280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Movimientos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77EFB83-D5AA-FC4E-822A-9489FDF49D9D}"/>
              </a:ext>
            </a:extLst>
          </p:cNvPr>
          <p:cNvSpPr txBox="1"/>
          <p:nvPr/>
        </p:nvSpPr>
        <p:spPr>
          <a:xfrm>
            <a:off x="4643960" y="2375249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Apellidos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E219E79-CC8F-2E43-A271-2EFBDE0B6D70}"/>
              </a:ext>
            </a:extLst>
          </p:cNvPr>
          <p:cNvSpPr txBox="1"/>
          <p:nvPr/>
        </p:nvSpPr>
        <p:spPr>
          <a:xfrm>
            <a:off x="2331523" y="2389199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Cédula</a:t>
            </a:r>
            <a:endParaRPr lang="es-CO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147BF71-0C09-0845-94A3-0F90309E7399}"/>
              </a:ext>
            </a:extLst>
          </p:cNvPr>
          <p:cNvSpPr txBox="1"/>
          <p:nvPr/>
        </p:nvSpPr>
        <p:spPr>
          <a:xfrm>
            <a:off x="2331522" y="3018441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Cargo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0CF7479D-C49F-2E4B-BDCE-6C5BB7C36FD2}"/>
              </a:ext>
            </a:extLst>
          </p:cNvPr>
          <p:cNvCxnSpPr>
            <a:cxnSpLocks/>
          </p:cNvCxnSpPr>
          <p:nvPr/>
        </p:nvCxnSpPr>
        <p:spPr>
          <a:xfrm>
            <a:off x="4714084" y="2289649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546204A-ACFE-994F-BB14-58E9E5BB600B}"/>
              </a:ext>
            </a:extLst>
          </p:cNvPr>
          <p:cNvCxnSpPr>
            <a:cxnSpLocks/>
          </p:cNvCxnSpPr>
          <p:nvPr/>
        </p:nvCxnSpPr>
        <p:spPr>
          <a:xfrm>
            <a:off x="4751807" y="294912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68E8CA9-1557-4B40-9A40-E03BE6C4490B}"/>
              </a:ext>
            </a:extLst>
          </p:cNvPr>
          <p:cNvCxnSpPr>
            <a:cxnSpLocks/>
          </p:cNvCxnSpPr>
          <p:nvPr/>
        </p:nvCxnSpPr>
        <p:spPr>
          <a:xfrm>
            <a:off x="2427646" y="2934664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D70EBBE-499D-5D49-A3E9-D29B60788757}"/>
              </a:ext>
            </a:extLst>
          </p:cNvPr>
          <p:cNvCxnSpPr>
            <a:cxnSpLocks/>
          </p:cNvCxnSpPr>
          <p:nvPr/>
        </p:nvCxnSpPr>
        <p:spPr>
          <a:xfrm>
            <a:off x="2439369" y="355598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616D0FC-4500-3145-802C-7CDAAFCE6402}"/>
              </a:ext>
            </a:extLst>
          </p:cNvPr>
          <p:cNvSpPr txBox="1"/>
          <p:nvPr/>
        </p:nvSpPr>
        <p:spPr>
          <a:xfrm>
            <a:off x="2356809" y="1797473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Login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25722C9-3671-AC48-B9C8-C6EF449C3924}"/>
              </a:ext>
            </a:extLst>
          </p:cNvPr>
          <p:cNvCxnSpPr>
            <a:cxnSpLocks/>
          </p:cNvCxnSpPr>
          <p:nvPr/>
        </p:nvCxnSpPr>
        <p:spPr>
          <a:xfrm>
            <a:off x="2415782" y="230077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B0DBE8F3-FBB6-DC4C-9646-19C098A6FEAB}"/>
              </a:ext>
            </a:extLst>
          </p:cNvPr>
          <p:cNvSpPr/>
          <p:nvPr/>
        </p:nvSpPr>
        <p:spPr>
          <a:xfrm>
            <a:off x="2462325" y="4217974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1A43B4E-585A-904B-8D50-DC91DFAB1FFE}"/>
              </a:ext>
            </a:extLst>
          </p:cNvPr>
          <p:cNvSpPr txBox="1"/>
          <p:nvPr/>
        </p:nvSpPr>
        <p:spPr>
          <a:xfrm>
            <a:off x="4647700" y="1760365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E8497C7-0D05-E44E-B44A-ED54921F853B}"/>
              </a:ext>
            </a:extLst>
          </p:cNvPr>
          <p:cNvSpPr txBox="1"/>
          <p:nvPr/>
        </p:nvSpPr>
        <p:spPr>
          <a:xfrm>
            <a:off x="2675060" y="4483592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Catálogos</a:t>
            </a:r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B3D73E88-B5FF-944A-AC18-B72DC81E3DE7}"/>
              </a:ext>
            </a:extLst>
          </p:cNvPr>
          <p:cNvSpPr/>
          <p:nvPr/>
        </p:nvSpPr>
        <p:spPr>
          <a:xfrm>
            <a:off x="2480922" y="455028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216669-1EFA-FF4B-BA5C-DDCF3AAF3F33}"/>
              </a:ext>
            </a:extLst>
          </p:cNvPr>
          <p:cNvSpPr txBox="1"/>
          <p:nvPr/>
        </p:nvSpPr>
        <p:spPr>
          <a:xfrm>
            <a:off x="4120114" y="4135890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Seguridad</a:t>
            </a:r>
          </a:p>
        </p:txBody>
      </p:sp>
      <p:sp>
        <p:nvSpPr>
          <p:cNvPr id="52" name="Rectángulo redondeado 51">
            <a:extLst>
              <a:ext uri="{FF2B5EF4-FFF2-40B4-BE49-F238E27FC236}">
                <a16:creationId xmlns:a16="http://schemas.microsoft.com/office/drawing/2014/main" id="{35467B5C-254B-3B4B-8203-C7CBBB32059A}"/>
              </a:ext>
            </a:extLst>
          </p:cNvPr>
          <p:cNvSpPr/>
          <p:nvPr/>
        </p:nvSpPr>
        <p:spPr>
          <a:xfrm>
            <a:off x="3925976" y="4202584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BD5F071-DB07-334F-AD83-8E8ED196010B}"/>
              </a:ext>
            </a:extLst>
          </p:cNvPr>
          <p:cNvSpPr txBox="1"/>
          <p:nvPr/>
        </p:nvSpPr>
        <p:spPr>
          <a:xfrm>
            <a:off x="4138711" y="4468202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Reportes</a:t>
            </a: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B7DB1A38-84AF-DD4C-9177-EC95AF303764}"/>
              </a:ext>
            </a:extLst>
          </p:cNvPr>
          <p:cNvSpPr/>
          <p:nvPr/>
        </p:nvSpPr>
        <p:spPr>
          <a:xfrm>
            <a:off x="3944573" y="453489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D9CBBF7-BCA6-334E-8728-B30F1321B988}"/>
              </a:ext>
            </a:extLst>
          </p:cNvPr>
          <p:cNvSpPr txBox="1"/>
          <p:nvPr/>
        </p:nvSpPr>
        <p:spPr>
          <a:xfrm>
            <a:off x="5476717" y="4110371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Visualización</a:t>
            </a:r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529319F2-8F74-C043-BF85-70CC78994956}"/>
              </a:ext>
            </a:extLst>
          </p:cNvPr>
          <p:cNvSpPr/>
          <p:nvPr/>
        </p:nvSpPr>
        <p:spPr>
          <a:xfrm>
            <a:off x="5282579" y="4177065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5059CB6E-DAC5-CA46-A1BE-6EED32D73F79}"/>
              </a:ext>
            </a:extLst>
          </p:cNvPr>
          <p:cNvSpPr/>
          <p:nvPr/>
        </p:nvSpPr>
        <p:spPr>
          <a:xfrm>
            <a:off x="2113724" y="1294469"/>
            <a:ext cx="2648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detalle de seguridad</a:t>
            </a:r>
          </a:p>
        </p:txBody>
      </p:sp>
    </p:spTree>
    <p:extLst>
      <p:ext uri="{BB962C8B-B14F-4D97-AF65-F5344CB8AC3E}">
        <p14:creationId xmlns:p14="http://schemas.microsoft.com/office/powerpoint/2010/main" val="316390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800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maestro de Seguridad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/>
        </p:nvGraphicFramePr>
        <p:xfrm>
          <a:off x="775119" y="2342317"/>
          <a:ext cx="7523308" cy="1960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97812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1877962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  <a:gridCol w="1582992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Apellidos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Cédula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Cargo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fbedoya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Fabián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Bedoya Rengifo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 72526892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Auxiliar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cmesa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Camilo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Mesa Aguilar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1292827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Operario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rmelen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Roberto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Melendez Castaño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100927283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Aseo General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erojas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Estefanía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Rojas López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4587667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Ingeniera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924463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suribe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Uribe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1110030394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Ventas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52119"/>
                  </a:ext>
                </a:extLst>
              </a:tr>
            </a:tbl>
          </a:graphicData>
        </a:graphic>
      </p:graphicFrame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6F1DA208-63F7-C84A-AC38-00C1FEBA242B}"/>
              </a:ext>
            </a:extLst>
          </p:cNvPr>
          <p:cNvSpPr/>
          <p:nvPr/>
        </p:nvSpPr>
        <p:spPr>
          <a:xfrm>
            <a:off x="2361948" y="5098563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4CE9FD09-AE9E-564B-B3E8-E0250278BACA}"/>
              </a:ext>
            </a:extLst>
          </p:cNvPr>
          <p:cNvSpPr/>
          <p:nvPr/>
        </p:nvSpPr>
        <p:spPr>
          <a:xfrm>
            <a:off x="3954772" y="5098563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Editar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6855503-2105-F14B-BFD1-0529B8FA6D46}"/>
              </a:ext>
            </a:extLst>
          </p:cNvPr>
          <p:cNvSpPr/>
          <p:nvPr/>
        </p:nvSpPr>
        <p:spPr>
          <a:xfrm>
            <a:off x="5547596" y="5098563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Borrar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EFA965FF-4605-CF46-A41B-FC3479842606}"/>
              </a:ext>
            </a:extLst>
          </p:cNvPr>
          <p:cNvSpPr/>
          <p:nvPr/>
        </p:nvSpPr>
        <p:spPr>
          <a:xfrm>
            <a:off x="832862" y="2821978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3BB3B897-DBA6-E64D-B13B-120E103A64A7}"/>
              </a:ext>
            </a:extLst>
          </p:cNvPr>
          <p:cNvSpPr/>
          <p:nvPr/>
        </p:nvSpPr>
        <p:spPr>
          <a:xfrm>
            <a:off x="837778" y="31415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89579770-2A3B-4340-AC0D-6FF3749C6527}"/>
              </a:ext>
            </a:extLst>
          </p:cNvPr>
          <p:cNvSpPr/>
          <p:nvPr/>
        </p:nvSpPr>
        <p:spPr>
          <a:xfrm>
            <a:off x="842693" y="3441411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102A5061-9FF8-A848-8BAA-43CC15875D94}"/>
              </a:ext>
            </a:extLst>
          </p:cNvPr>
          <p:cNvSpPr/>
          <p:nvPr/>
        </p:nvSpPr>
        <p:spPr>
          <a:xfrm>
            <a:off x="847608" y="3751127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211D6D75-18B0-134C-85C2-2DA35E1D7E9D}"/>
              </a:ext>
            </a:extLst>
          </p:cNvPr>
          <p:cNvSpPr/>
          <p:nvPr/>
        </p:nvSpPr>
        <p:spPr>
          <a:xfrm>
            <a:off x="862358" y="4060843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54887FD0-7D68-2943-BB2F-D2F066205719}"/>
              </a:ext>
            </a:extLst>
          </p:cNvPr>
          <p:cNvSpPr/>
          <p:nvPr/>
        </p:nvSpPr>
        <p:spPr>
          <a:xfrm>
            <a:off x="1996070" y="1395765"/>
            <a:ext cx="5274526" cy="477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9E7EB660-9002-E64E-89D3-85D30BA711A9}"/>
              </a:ext>
            </a:extLst>
          </p:cNvPr>
          <p:cNvSpPr/>
          <p:nvPr/>
        </p:nvSpPr>
        <p:spPr>
          <a:xfrm>
            <a:off x="3214751" y="5509870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 </a:t>
            </a: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25AD5B2D-EEF3-DA45-8795-58F79E8AA801}"/>
              </a:ext>
            </a:extLst>
          </p:cNvPr>
          <p:cNvSpPr/>
          <p:nvPr/>
        </p:nvSpPr>
        <p:spPr>
          <a:xfrm>
            <a:off x="4641898" y="5493741"/>
            <a:ext cx="1220447" cy="315873"/>
          </a:xfrm>
          <a:prstGeom prst="roundRect">
            <a:avLst/>
          </a:prstGeom>
          <a:solidFill>
            <a:srgbClr val="E50000"/>
          </a:solidFill>
          <a:ln>
            <a:solidFill>
              <a:srgbClr val="E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Cancelar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7BF770D-6A09-2C45-8386-315290DAD456}"/>
              </a:ext>
            </a:extLst>
          </p:cNvPr>
          <p:cNvSpPr txBox="1"/>
          <p:nvPr/>
        </p:nvSpPr>
        <p:spPr>
          <a:xfrm>
            <a:off x="2656463" y="4151280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Movimientos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677EFB83-D5AA-FC4E-822A-9489FDF49D9D}"/>
              </a:ext>
            </a:extLst>
          </p:cNvPr>
          <p:cNvSpPr txBox="1"/>
          <p:nvPr/>
        </p:nvSpPr>
        <p:spPr>
          <a:xfrm>
            <a:off x="4643960" y="2453306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Apellidos</a:t>
            </a:r>
          </a:p>
          <a:p>
            <a:r>
              <a:rPr lang="es-CO" dirty="0">
                <a:solidFill>
                  <a:srgbClr val="224765"/>
                </a:solidFill>
              </a:rPr>
              <a:t> </a:t>
            </a:r>
            <a:r>
              <a:rPr lang="es-CO" sz="1200" dirty="0">
                <a:solidFill>
                  <a:srgbClr val="224765"/>
                </a:solidFill>
              </a:rPr>
              <a:t>Bedoya Rengifo</a:t>
            </a:r>
            <a:endParaRPr lang="es-CO" dirty="0">
              <a:solidFill>
                <a:srgbClr val="224765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E219E79-CC8F-2E43-A271-2EFBDE0B6D70}"/>
              </a:ext>
            </a:extLst>
          </p:cNvPr>
          <p:cNvSpPr txBox="1"/>
          <p:nvPr/>
        </p:nvSpPr>
        <p:spPr>
          <a:xfrm>
            <a:off x="2331523" y="2489558"/>
            <a:ext cx="19672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Cédula</a:t>
            </a:r>
          </a:p>
          <a:p>
            <a:r>
              <a:rPr lang="es-CO" sz="1200" dirty="0">
                <a:solidFill>
                  <a:srgbClr val="224765"/>
                </a:solidFill>
              </a:rPr>
              <a:t> 72526892</a:t>
            </a:r>
            <a:endParaRPr lang="es-CO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147BF71-0C09-0845-94A3-0F90309E7399}"/>
              </a:ext>
            </a:extLst>
          </p:cNvPr>
          <p:cNvSpPr txBox="1"/>
          <p:nvPr/>
        </p:nvSpPr>
        <p:spPr>
          <a:xfrm>
            <a:off x="2320371" y="3074196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Cargo</a:t>
            </a:r>
          </a:p>
          <a:p>
            <a:r>
              <a:rPr lang="es-CO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Auxiliar</a:t>
            </a:r>
            <a:endParaRPr lang="es-CO" dirty="0">
              <a:solidFill>
                <a:srgbClr val="224765"/>
              </a:solidFill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0CF7479D-C49F-2E4B-BDCE-6C5BB7C36FD2}"/>
              </a:ext>
            </a:extLst>
          </p:cNvPr>
          <p:cNvCxnSpPr>
            <a:cxnSpLocks/>
          </p:cNvCxnSpPr>
          <p:nvPr/>
        </p:nvCxnSpPr>
        <p:spPr>
          <a:xfrm>
            <a:off x="4714084" y="2289649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1546204A-ACFE-994F-BB14-58E9E5BB600B}"/>
              </a:ext>
            </a:extLst>
          </p:cNvPr>
          <p:cNvCxnSpPr>
            <a:cxnSpLocks/>
          </p:cNvCxnSpPr>
          <p:nvPr/>
        </p:nvCxnSpPr>
        <p:spPr>
          <a:xfrm>
            <a:off x="4751807" y="294912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68E8CA9-1557-4B40-9A40-E03BE6C4490B}"/>
              </a:ext>
            </a:extLst>
          </p:cNvPr>
          <p:cNvCxnSpPr>
            <a:cxnSpLocks/>
          </p:cNvCxnSpPr>
          <p:nvPr/>
        </p:nvCxnSpPr>
        <p:spPr>
          <a:xfrm>
            <a:off x="2427646" y="2934664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D70EBBE-499D-5D49-A3E9-D29B60788757}"/>
              </a:ext>
            </a:extLst>
          </p:cNvPr>
          <p:cNvCxnSpPr>
            <a:cxnSpLocks/>
          </p:cNvCxnSpPr>
          <p:nvPr/>
        </p:nvCxnSpPr>
        <p:spPr>
          <a:xfrm>
            <a:off x="2439369" y="3555988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616D0FC-4500-3145-802C-7CDAAFCE6402}"/>
              </a:ext>
            </a:extLst>
          </p:cNvPr>
          <p:cNvSpPr txBox="1"/>
          <p:nvPr/>
        </p:nvSpPr>
        <p:spPr>
          <a:xfrm>
            <a:off x="2356809" y="1797473"/>
            <a:ext cx="19672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Login</a:t>
            </a:r>
          </a:p>
          <a:p>
            <a:r>
              <a:rPr lang="es-CO" sz="1600" dirty="0">
                <a:solidFill>
                  <a:srgbClr val="224765"/>
                </a:solidFill>
              </a:rPr>
              <a:t>  </a:t>
            </a:r>
            <a:r>
              <a:rPr lang="es-CO" sz="1200" dirty="0">
                <a:solidFill>
                  <a:srgbClr val="224765"/>
                </a:solidFill>
              </a:rPr>
              <a:t>fbedoya</a:t>
            </a:r>
            <a:endParaRPr lang="es-CO" sz="1600" dirty="0">
              <a:solidFill>
                <a:srgbClr val="224765"/>
              </a:solidFill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625722C9-3671-AC48-B9C8-C6EF449C3924}"/>
              </a:ext>
            </a:extLst>
          </p:cNvPr>
          <p:cNvCxnSpPr>
            <a:cxnSpLocks/>
          </p:cNvCxnSpPr>
          <p:nvPr/>
        </p:nvCxnSpPr>
        <p:spPr>
          <a:xfrm>
            <a:off x="2415782" y="230077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B0DBE8F3-FBB6-DC4C-9646-19C098A6FEAB}"/>
              </a:ext>
            </a:extLst>
          </p:cNvPr>
          <p:cNvSpPr/>
          <p:nvPr/>
        </p:nvSpPr>
        <p:spPr>
          <a:xfrm>
            <a:off x="2462325" y="4217974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1A43B4E-585A-904B-8D50-DC91DFAB1FFE}"/>
              </a:ext>
            </a:extLst>
          </p:cNvPr>
          <p:cNvSpPr txBox="1"/>
          <p:nvPr/>
        </p:nvSpPr>
        <p:spPr>
          <a:xfrm>
            <a:off x="4647700" y="1793818"/>
            <a:ext cx="196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Nombre</a:t>
            </a:r>
          </a:p>
          <a:p>
            <a:r>
              <a:rPr lang="es-CO" dirty="0">
                <a:solidFill>
                  <a:srgbClr val="224765"/>
                </a:solidFill>
              </a:rPr>
              <a:t> </a:t>
            </a:r>
            <a:r>
              <a:rPr lang="es-CO" sz="1200" dirty="0">
                <a:solidFill>
                  <a:srgbClr val="224765"/>
                </a:solidFill>
              </a:rPr>
              <a:t>Fabián</a:t>
            </a:r>
            <a:endParaRPr lang="es-CO" dirty="0">
              <a:solidFill>
                <a:srgbClr val="22476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E8497C7-0D05-E44E-B44A-ED54921F853B}"/>
              </a:ext>
            </a:extLst>
          </p:cNvPr>
          <p:cNvSpPr txBox="1"/>
          <p:nvPr/>
        </p:nvSpPr>
        <p:spPr>
          <a:xfrm>
            <a:off x="2675060" y="4483592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Catálogos</a:t>
            </a:r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B3D73E88-B5FF-944A-AC18-B72DC81E3DE7}"/>
              </a:ext>
            </a:extLst>
          </p:cNvPr>
          <p:cNvSpPr/>
          <p:nvPr/>
        </p:nvSpPr>
        <p:spPr>
          <a:xfrm>
            <a:off x="2480922" y="4550286"/>
            <a:ext cx="180000" cy="1800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216669-1EFA-FF4B-BA5C-DDCF3AAF3F33}"/>
              </a:ext>
            </a:extLst>
          </p:cNvPr>
          <p:cNvSpPr txBox="1"/>
          <p:nvPr/>
        </p:nvSpPr>
        <p:spPr>
          <a:xfrm>
            <a:off x="4120114" y="4135890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Seguridad</a:t>
            </a:r>
          </a:p>
        </p:txBody>
      </p:sp>
      <p:sp>
        <p:nvSpPr>
          <p:cNvPr id="52" name="Rectángulo redondeado 51">
            <a:extLst>
              <a:ext uri="{FF2B5EF4-FFF2-40B4-BE49-F238E27FC236}">
                <a16:creationId xmlns:a16="http://schemas.microsoft.com/office/drawing/2014/main" id="{35467B5C-254B-3B4B-8203-C7CBBB32059A}"/>
              </a:ext>
            </a:extLst>
          </p:cNvPr>
          <p:cNvSpPr/>
          <p:nvPr/>
        </p:nvSpPr>
        <p:spPr>
          <a:xfrm>
            <a:off x="3925976" y="4202584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BD5F071-DB07-334F-AD83-8E8ED196010B}"/>
              </a:ext>
            </a:extLst>
          </p:cNvPr>
          <p:cNvSpPr txBox="1"/>
          <p:nvPr/>
        </p:nvSpPr>
        <p:spPr>
          <a:xfrm>
            <a:off x="4138711" y="4468202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Reportes</a:t>
            </a: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B7DB1A38-84AF-DD4C-9177-EC95AF303764}"/>
              </a:ext>
            </a:extLst>
          </p:cNvPr>
          <p:cNvSpPr/>
          <p:nvPr/>
        </p:nvSpPr>
        <p:spPr>
          <a:xfrm>
            <a:off x="3944573" y="4534896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D9CBBF7-BCA6-334E-8728-B30F1321B988}"/>
              </a:ext>
            </a:extLst>
          </p:cNvPr>
          <p:cNvSpPr txBox="1"/>
          <p:nvPr/>
        </p:nvSpPr>
        <p:spPr>
          <a:xfrm>
            <a:off x="5476717" y="4110371"/>
            <a:ext cx="122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Visualización</a:t>
            </a:r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529319F2-8F74-C043-BF85-70CC78994956}"/>
              </a:ext>
            </a:extLst>
          </p:cNvPr>
          <p:cNvSpPr/>
          <p:nvPr/>
        </p:nvSpPr>
        <p:spPr>
          <a:xfrm>
            <a:off x="5282579" y="4177065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50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Contenido</a:t>
            </a:r>
            <a:endParaRPr b="1">
              <a:solidFill>
                <a:srgbClr val="3F3F3F"/>
              </a:solidFill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27088" y="1700807"/>
            <a:ext cx="8137525" cy="442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</a:pPr>
            <a:r>
              <a:rPr lang="es-ES" dirty="0">
                <a:solidFill>
                  <a:srgbClr val="3F3F3F"/>
                </a:solidFill>
              </a:rPr>
              <a:t>Arquitectura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</a:pPr>
            <a:r>
              <a:rPr lang="es-ES" dirty="0">
                <a:solidFill>
                  <a:srgbClr val="3F3F3F"/>
                </a:solidFill>
              </a:rPr>
              <a:t>Diseño de pantallas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37432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captura de movimientos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5E6564-2E17-CF4C-81E2-4C64EB83DD68}"/>
              </a:ext>
            </a:extLst>
          </p:cNvPr>
          <p:cNvSpPr txBox="1"/>
          <p:nvPr/>
        </p:nvSpPr>
        <p:spPr>
          <a:xfrm>
            <a:off x="4476887" y="2282694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Origen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A3FD97-E073-0A44-B5FD-35D27A4617C9}"/>
              </a:ext>
            </a:extLst>
          </p:cNvPr>
          <p:cNvCxnSpPr>
            <a:cxnSpLocks/>
          </p:cNvCxnSpPr>
          <p:nvPr/>
        </p:nvCxnSpPr>
        <p:spPr>
          <a:xfrm>
            <a:off x="4573010" y="2819414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E42F253-CE4A-2A46-BA80-4B9D92777CC3}"/>
              </a:ext>
            </a:extLst>
          </p:cNvPr>
          <p:cNvSpPr txBox="1"/>
          <p:nvPr/>
        </p:nvSpPr>
        <p:spPr>
          <a:xfrm>
            <a:off x="4474689" y="2971697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Destino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7BA755B-2183-484F-9563-E247510E2F7E}"/>
              </a:ext>
            </a:extLst>
          </p:cNvPr>
          <p:cNvCxnSpPr>
            <a:cxnSpLocks/>
          </p:cNvCxnSpPr>
          <p:nvPr/>
        </p:nvCxnSpPr>
        <p:spPr>
          <a:xfrm>
            <a:off x="4570812" y="350841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F015140-E987-004E-ABB0-7F47BF20836B}"/>
              </a:ext>
            </a:extLst>
          </p:cNvPr>
          <p:cNvSpPr txBox="1"/>
          <p:nvPr/>
        </p:nvSpPr>
        <p:spPr>
          <a:xfrm>
            <a:off x="4476887" y="3757067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Cantidad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BA37A8B-D411-BD41-9BD6-01A277228AC1}"/>
              </a:ext>
            </a:extLst>
          </p:cNvPr>
          <p:cNvCxnSpPr>
            <a:cxnSpLocks/>
          </p:cNvCxnSpPr>
          <p:nvPr/>
        </p:nvCxnSpPr>
        <p:spPr>
          <a:xfrm>
            <a:off x="4573010" y="4293787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3DB45B4-F5E8-8F44-87E2-ECCD51465D5B}"/>
              </a:ext>
            </a:extLst>
          </p:cNvPr>
          <p:cNvSpPr txBox="1"/>
          <p:nvPr/>
        </p:nvSpPr>
        <p:spPr>
          <a:xfrm>
            <a:off x="1845542" y="3723939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Producto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745C7BE9-1CDA-5C4E-B88E-83DE0AB8B66F}"/>
              </a:ext>
            </a:extLst>
          </p:cNvPr>
          <p:cNvCxnSpPr>
            <a:cxnSpLocks/>
          </p:cNvCxnSpPr>
          <p:nvPr/>
        </p:nvCxnSpPr>
        <p:spPr>
          <a:xfrm>
            <a:off x="1941665" y="4260659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EB90C3E-C46C-6C44-A41A-DB13BEBE097F}"/>
              </a:ext>
            </a:extLst>
          </p:cNvPr>
          <p:cNvSpPr txBox="1"/>
          <p:nvPr/>
        </p:nvSpPr>
        <p:spPr>
          <a:xfrm>
            <a:off x="1882673" y="2278984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Fecha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63B579B-2525-A74B-9844-95DD3FD396D9}"/>
              </a:ext>
            </a:extLst>
          </p:cNvPr>
          <p:cNvCxnSpPr>
            <a:cxnSpLocks/>
          </p:cNvCxnSpPr>
          <p:nvPr/>
        </p:nvCxnSpPr>
        <p:spPr>
          <a:xfrm>
            <a:off x="1978796" y="2815704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C639200-EEC5-314E-B275-B0B83E256B20}"/>
              </a:ext>
            </a:extLst>
          </p:cNvPr>
          <p:cNvSpPr txBox="1"/>
          <p:nvPr/>
        </p:nvSpPr>
        <p:spPr>
          <a:xfrm>
            <a:off x="1845542" y="2933420"/>
            <a:ext cx="196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Operario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6606AB2-3442-634F-9CED-F4A31D209F92}"/>
              </a:ext>
            </a:extLst>
          </p:cNvPr>
          <p:cNvCxnSpPr>
            <a:cxnSpLocks/>
          </p:cNvCxnSpPr>
          <p:nvPr/>
        </p:nvCxnSpPr>
        <p:spPr>
          <a:xfrm>
            <a:off x="1941665" y="3470140"/>
            <a:ext cx="20785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A2115E84-B5F7-4E40-A0AE-C612D2CDE6FB}"/>
              </a:ext>
            </a:extLst>
          </p:cNvPr>
          <p:cNvSpPr/>
          <p:nvPr/>
        </p:nvSpPr>
        <p:spPr>
          <a:xfrm>
            <a:off x="3552238" y="5327064"/>
            <a:ext cx="1220447" cy="315873"/>
          </a:xfrm>
          <a:prstGeom prst="roundRect">
            <a:avLst/>
          </a:prstGeom>
          <a:solidFill>
            <a:srgbClr val="00A74B"/>
          </a:solidFill>
          <a:ln>
            <a:solidFill>
              <a:srgbClr val="00A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Aceptar</a:t>
            </a: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49AC2FC6-7DCA-B444-A94C-AC86133BA6D3}"/>
              </a:ext>
            </a:extLst>
          </p:cNvPr>
          <p:cNvSpPr/>
          <p:nvPr/>
        </p:nvSpPr>
        <p:spPr>
          <a:xfrm>
            <a:off x="3462238" y="4828912"/>
            <a:ext cx="180000" cy="1800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0F7B8ED-078E-BC40-B2E6-161C62F1F599}"/>
              </a:ext>
            </a:extLst>
          </p:cNvPr>
          <p:cNvSpPr txBox="1"/>
          <p:nvPr/>
        </p:nvSpPr>
        <p:spPr>
          <a:xfrm>
            <a:off x="3642238" y="4765023"/>
            <a:ext cx="1220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224765"/>
                </a:solidFill>
              </a:rPr>
              <a:t>Imprimir QR</a:t>
            </a:r>
          </a:p>
        </p:txBody>
      </p:sp>
    </p:spTree>
    <p:extLst>
      <p:ext uri="{BB962C8B-B14F-4D97-AF65-F5344CB8AC3E}">
        <p14:creationId xmlns:p14="http://schemas.microsoft.com/office/powerpoint/2010/main" val="4082069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514786"/>
            <a:ext cx="294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reporte de movimientos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848A120D-26D7-244F-8AC0-3D0EB723D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618071"/>
              </p:ext>
            </p:extLst>
          </p:nvPr>
        </p:nvGraphicFramePr>
        <p:xfrm>
          <a:off x="144229" y="2399533"/>
          <a:ext cx="8888563" cy="1498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2417">
                  <a:extLst>
                    <a:ext uri="{9D8B030D-6E8A-4147-A177-3AD203B41FA5}">
                      <a16:colId xmlns:a16="http://schemas.microsoft.com/office/drawing/2014/main" val="4271946302"/>
                    </a:ext>
                  </a:extLst>
                </a:gridCol>
                <a:gridCol w="1471961">
                  <a:extLst>
                    <a:ext uri="{9D8B030D-6E8A-4147-A177-3AD203B41FA5}">
                      <a16:colId xmlns:a16="http://schemas.microsoft.com/office/drawing/2014/main" val="1524767823"/>
                    </a:ext>
                  </a:extLst>
                </a:gridCol>
                <a:gridCol w="1159727">
                  <a:extLst>
                    <a:ext uri="{9D8B030D-6E8A-4147-A177-3AD203B41FA5}">
                      <a16:colId xmlns:a16="http://schemas.microsoft.com/office/drawing/2014/main" val="3725022591"/>
                    </a:ext>
                  </a:extLst>
                </a:gridCol>
                <a:gridCol w="1330800">
                  <a:extLst>
                    <a:ext uri="{9D8B030D-6E8A-4147-A177-3AD203B41FA5}">
                      <a16:colId xmlns:a16="http://schemas.microsoft.com/office/drawing/2014/main" val="2672769064"/>
                    </a:ext>
                  </a:extLst>
                </a:gridCol>
                <a:gridCol w="1055561">
                  <a:extLst>
                    <a:ext uri="{9D8B030D-6E8A-4147-A177-3AD203B41FA5}">
                      <a16:colId xmlns:a16="http://schemas.microsoft.com/office/drawing/2014/main" val="2518926375"/>
                    </a:ext>
                  </a:extLst>
                </a:gridCol>
                <a:gridCol w="1294273">
                  <a:extLst>
                    <a:ext uri="{9D8B030D-6E8A-4147-A177-3AD203B41FA5}">
                      <a16:colId xmlns:a16="http://schemas.microsoft.com/office/drawing/2014/main" val="2553297103"/>
                    </a:ext>
                  </a:extLst>
                </a:gridCol>
                <a:gridCol w="935666">
                  <a:extLst>
                    <a:ext uri="{9D8B030D-6E8A-4147-A177-3AD203B41FA5}">
                      <a16:colId xmlns:a16="http://schemas.microsoft.com/office/drawing/2014/main" val="3903726525"/>
                    </a:ext>
                  </a:extLst>
                </a:gridCol>
                <a:gridCol w="948158">
                  <a:extLst>
                    <a:ext uri="{9D8B030D-6E8A-4147-A177-3AD203B41FA5}">
                      <a16:colId xmlns:a16="http://schemas.microsoft.com/office/drawing/2014/main" val="1858764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SKU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Nombre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O" dirty="0"/>
                        <a:t>Origen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Destino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dirty="0"/>
                        <a:t>Cantidad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Unidad de medida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Fecha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Usuario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796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Fribra de vidrio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Proovedor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Bodega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12/05/20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fbedoya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001104"/>
                  </a:ext>
                </a:extLst>
              </a:tr>
              <a:tr h="20778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Batas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Proovedor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Bodega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dirty="0"/>
                        <a:t>12/05/20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fbedoya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222339"/>
                  </a:ext>
                </a:extLst>
              </a:tr>
              <a:tr h="28931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Botas talla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Proovedor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Bodega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Pieza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dirty="0"/>
                        <a:t>12/05/20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cmesa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49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02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0" y="624553"/>
            <a:ext cx="9131808" cy="562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-11872" y="595649"/>
            <a:ext cx="9155872" cy="3686055"/>
            <a:chOff x="1394484" y="1700808"/>
            <a:chExt cx="7065946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394484" y="1700808"/>
              <a:ext cx="7065946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44229" y="841495"/>
            <a:ext cx="290024" cy="144000"/>
            <a:chOff x="575863" y="1292700"/>
            <a:chExt cx="685225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81683" y="1632921"/>
              <a:ext cx="679405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77023" y="1347521"/>
            <a:ext cx="2282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Pantalla reporte por días</a:t>
            </a:r>
          </a:p>
        </p:txBody>
      </p:sp>
      <p:pic>
        <p:nvPicPr>
          <p:cNvPr id="34" name="Google Shape;1180;p29">
            <a:extLst>
              <a:ext uri="{FF2B5EF4-FFF2-40B4-BE49-F238E27FC236}">
                <a16:creationId xmlns:a16="http://schemas.microsoft.com/office/drawing/2014/main" id="{C9D44DEE-9854-A544-8FB6-8AF456E412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108" b="8100"/>
          <a:stretch/>
        </p:blipFill>
        <p:spPr>
          <a:xfrm>
            <a:off x="1619672" y="1844824"/>
            <a:ext cx="6552728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181;p29">
            <a:extLst>
              <a:ext uri="{FF2B5EF4-FFF2-40B4-BE49-F238E27FC236}">
                <a16:creationId xmlns:a16="http://schemas.microsoft.com/office/drawing/2014/main" id="{B14B558B-75DF-4447-B850-7FC338D1440A}"/>
              </a:ext>
            </a:extLst>
          </p:cNvPr>
          <p:cNvSpPr/>
          <p:nvPr/>
        </p:nvSpPr>
        <p:spPr>
          <a:xfrm>
            <a:off x="1665641" y="2996952"/>
            <a:ext cx="606352" cy="432048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82;p29">
            <a:extLst>
              <a:ext uri="{FF2B5EF4-FFF2-40B4-BE49-F238E27FC236}">
                <a16:creationId xmlns:a16="http://schemas.microsoft.com/office/drawing/2014/main" id="{93DFF3B6-4890-BA4B-9320-77F54FDAD855}"/>
              </a:ext>
            </a:extLst>
          </p:cNvPr>
          <p:cNvSpPr/>
          <p:nvPr/>
        </p:nvSpPr>
        <p:spPr>
          <a:xfrm>
            <a:off x="2202109" y="3001908"/>
            <a:ext cx="3089971" cy="205399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rgbClr val="1C3970"/>
                </a:solidFill>
                <a:latin typeface="Arial"/>
                <a:ea typeface="Arial"/>
                <a:cs typeface="Arial"/>
                <a:sym typeface="Arial"/>
              </a:rPr>
              <a:t>Reporte de inventario del día XX</a:t>
            </a:r>
            <a:endParaRPr dirty="0"/>
          </a:p>
        </p:txBody>
      </p:sp>
      <p:pic>
        <p:nvPicPr>
          <p:cNvPr id="38" name="Google Shape;1186;p29">
            <a:extLst>
              <a:ext uri="{FF2B5EF4-FFF2-40B4-BE49-F238E27FC236}">
                <a16:creationId xmlns:a16="http://schemas.microsoft.com/office/drawing/2014/main" id="{7F3E5D5F-AE01-BE4F-9385-40A05639BD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5641" y="3068960"/>
            <a:ext cx="606352" cy="245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83;p29">
            <a:extLst>
              <a:ext uri="{FF2B5EF4-FFF2-40B4-BE49-F238E27FC236}">
                <a16:creationId xmlns:a16="http://schemas.microsoft.com/office/drawing/2014/main" id="{591A98A1-8C80-B844-9E1B-75117E6B2EEA}"/>
              </a:ext>
            </a:extLst>
          </p:cNvPr>
          <p:cNvSpPr/>
          <p:nvPr/>
        </p:nvSpPr>
        <p:spPr>
          <a:xfrm>
            <a:off x="1645592" y="3450250"/>
            <a:ext cx="6454800" cy="2427022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" name="Google Shape;1185;p29">
            <a:extLst>
              <a:ext uri="{FF2B5EF4-FFF2-40B4-BE49-F238E27FC236}">
                <a16:creationId xmlns:a16="http://schemas.microsoft.com/office/drawing/2014/main" id="{B10E94D9-F277-304C-A2FC-037935825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259018"/>
              </p:ext>
            </p:extLst>
          </p:nvPr>
        </p:nvGraphicFramePr>
        <p:xfrm>
          <a:off x="1633400" y="3602248"/>
          <a:ext cx="6459650" cy="13870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1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1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dirty="0">
                          <a:solidFill>
                            <a:srgbClr val="224765"/>
                          </a:solidFill>
                        </a:rPr>
                        <a:t>Material</a:t>
                      </a:r>
                      <a:endParaRPr sz="1100" dirty="0">
                        <a:solidFill>
                          <a:srgbClr val="22476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dirty="0">
                          <a:solidFill>
                            <a:srgbClr val="224765"/>
                          </a:solidFill>
                        </a:rPr>
                        <a:t>Existencia inicial</a:t>
                      </a:r>
                      <a:endParaRPr sz="1100" dirty="0">
                        <a:solidFill>
                          <a:srgbClr val="22476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dirty="0">
                          <a:solidFill>
                            <a:srgbClr val="224765"/>
                          </a:solidFill>
                        </a:rPr>
                        <a:t>Entradas</a:t>
                      </a:r>
                      <a:endParaRPr sz="1100" dirty="0">
                        <a:solidFill>
                          <a:srgbClr val="22476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dirty="0">
                          <a:solidFill>
                            <a:srgbClr val="224765"/>
                          </a:solidFill>
                        </a:rPr>
                        <a:t>Consumo </a:t>
                      </a:r>
                      <a:endParaRPr sz="1100" dirty="0">
                        <a:solidFill>
                          <a:srgbClr val="224765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dirty="0">
                          <a:solidFill>
                            <a:srgbClr val="224765"/>
                          </a:solidFill>
                        </a:rPr>
                        <a:t>Existencia final </a:t>
                      </a:r>
                      <a:endParaRPr sz="1100" dirty="0">
                        <a:solidFill>
                          <a:srgbClr val="224765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8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4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4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4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 dirty="0"/>
              <a:t>Alcance de la aplicación</a:t>
            </a:r>
            <a:endParaRPr dirty="0"/>
          </a:p>
        </p:txBody>
      </p:sp>
      <p:sp>
        <p:nvSpPr>
          <p:cNvPr id="1137" name="Google Shape;1137;p24"/>
          <p:cNvSpPr txBox="1"/>
          <p:nvPr/>
        </p:nvSpPr>
        <p:spPr>
          <a:xfrm>
            <a:off x="1486019" y="2209178"/>
            <a:ext cx="727280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Mantenimiento (Altas, bajas y cambios) a bodegas.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</a:t>
            </a:r>
            <a:r>
              <a:rPr lang="es-MX" sz="1800" dirty="0">
                <a:solidFill>
                  <a:schemeClr val="dk1"/>
                </a:solidFill>
              </a:rPr>
              <a:t>nimiento al catálogo de productos o SKU.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Seguridad. Mantenimiento de personal y permisos.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</a:rPr>
              <a:t>Movimientos (Entradas y salidas del almacén).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Reportes y gráficos:</a:t>
            </a:r>
            <a:endParaRPr lang="es-MX" sz="1800" dirty="0">
              <a:solidFill>
                <a:schemeClr val="dk1"/>
              </a:solidFill>
            </a:endParaRPr>
          </a:p>
          <a:p>
            <a:pPr lvl="4">
              <a:buClr>
                <a:schemeClr val="dk1"/>
              </a:buClr>
              <a:buSzPts val="1800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5.1</a:t>
            </a:r>
            <a:r>
              <a:rPr lang="es-MX" sz="1800" dirty="0">
                <a:solidFill>
                  <a:schemeClr val="dk1"/>
                </a:solidFill>
              </a:rPr>
              <a:t>. Reporte de existencias.</a:t>
            </a:r>
          </a:p>
          <a:p>
            <a:pPr lvl="4">
              <a:buClr>
                <a:schemeClr val="dk1"/>
              </a:buClr>
              <a:buSzPts val="1800"/>
            </a:pPr>
            <a:r>
              <a:rPr lang="es-MX" sz="1800" dirty="0">
                <a:solidFill>
                  <a:schemeClr val="dk1"/>
                </a:solidFill>
              </a:rPr>
              <a:t>        5.2. Reporte de balance.</a:t>
            </a:r>
          </a:p>
          <a:p>
            <a:pPr lvl="4">
              <a:buClr>
                <a:schemeClr val="dk1"/>
              </a:buClr>
              <a:buSzPts val="1800"/>
            </a:pPr>
            <a:r>
              <a:rPr lang="es-MX" sz="1800" dirty="0">
                <a:solidFill>
                  <a:schemeClr val="dk1"/>
                </a:solidFill>
              </a:rPr>
              <a:t>        5.3. Reporte diario de movimientos.</a:t>
            </a:r>
          </a:p>
          <a:p>
            <a:pPr lvl="4">
              <a:buClr>
                <a:schemeClr val="dk1"/>
              </a:buClr>
              <a:buSzPts val="1800"/>
            </a:pPr>
            <a:r>
              <a:rPr lang="es-MX" sz="1800" dirty="0">
                <a:solidFill>
                  <a:schemeClr val="dk1"/>
                </a:solidFill>
              </a:rPr>
              <a:t>        5.4. Reporte Salidas y entradas por (Usuario o producto,              intervalo de fechas, etc).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Menú desplegable (dashboard) que conecte a los módulos.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0"/>
          <p:cNvSpPr txBox="1">
            <a:spLocks noGrp="1"/>
          </p:cNvSpPr>
          <p:nvPr>
            <p:ph type="ctrTitle"/>
          </p:nvPr>
        </p:nvSpPr>
        <p:spPr>
          <a:xfrm>
            <a:off x="1371600" y="2130425"/>
            <a:ext cx="6800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Valor de la solución</a:t>
            </a:r>
            <a:endParaRPr/>
          </a:p>
        </p:txBody>
      </p:sp>
      <p:sp>
        <p:nvSpPr>
          <p:cNvPr id="1192" name="Google Shape;1192;p3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800800" cy="62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s-MX"/>
              <a:t>Cotización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1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Valor de la solución</a:t>
            </a:r>
            <a:endParaRPr/>
          </a:p>
        </p:txBody>
      </p:sp>
      <p:graphicFrame>
        <p:nvGraphicFramePr>
          <p:cNvPr id="1198" name="Google Shape;1198;p31"/>
          <p:cNvGraphicFramePr/>
          <p:nvPr/>
        </p:nvGraphicFramePr>
        <p:xfrm>
          <a:off x="1331640" y="1844824"/>
          <a:ext cx="7128800" cy="3316925"/>
        </p:xfrm>
        <a:graphic>
          <a:graphicData uri="http://schemas.openxmlformats.org/drawingml/2006/table">
            <a:tbl>
              <a:tblPr firstRow="1" firstCol="1" bandRow="1">
                <a:noFill/>
                <a:tableStyleId>{605C2618-B9C0-4892-8023-7B7B869D3C95}</a:tableStyleId>
              </a:tblPr>
              <a:tblGrid>
                <a:gridCol w="445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3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/>
                        <a:t>Concepto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/>
                        <a:t>P.Unitario</a:t>
                      </a:r>
                      <a:endParaRPr sz="105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/>
                        <a:t>(USD)</a:t>
                      </a:r>
                      <a:endParaRPr sz="1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/>
                        <a:t>Costo (USD)</a:t>
                      </a:r>
                      <a:endParaRPr sz="1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05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 con 30% off</a:t>
                      </a:r>
                      <a:endParaRPr/>
                    </a:p>
                  </a:txBody>
                  <a:tcPr marL="52325" marR="523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Partida 1. Hardware y licencias de software</a:t>
                      </a:r>
                      <a:endParaRPr sz="1200" b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Equipo industrial y de cómputo </a:t>
                      </a:r>
                      <a:endParaRPr sz="12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b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 </a:t>
                      </a:r>
                      <a:endParaRPr sz="1200"/>
                    </a:p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700">
                <a:tc>
                  <a:txBody>
                    <a:bodyPr/>
                    <a:lstStyle/>
                    <a:p>
                      <a:pPr marL="1333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9 Terminales de Operador</a:t>
                      </a:r>
                      <a:endParaRPr sz="1200" b="0"/>
                    </a:p>
                    <a:p>
                      <a:pPr marL="1333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b="0"/>
                        <a:t>Consta de: Tablet industrial marca TOUCHDYNAMIC y soporte.</a:t>
                      </a:r>
                      <a:endParaRPr sz="12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b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626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  5,634</a:t>
                      </a:r>
                      <a:endParaRPr/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  5,634</a:t>
                      </a:r>
                      <a:endParaRPr dirty="0"/>
                    </a:p>
                  </a:txBody>
                  <a:tcPr marL="33925" marR="339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700">
                <a:tc>
                  <a:txBody>
                    <a:bodyPr/>
                    <a:lstStyle/>
                    <a:p>
                      <a:pPr marL="1333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Equipo de Cómputo</a:t>
                      </a:r>
                      <a:endParaRPr sz="1200" b="0"/>
                    </a:p>
                    <a:p>
                      <a:pPr marL="1333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Servidor Dell PowerEdgeT20 con monitor 20”</a:t>
                      </a:r>
                      <a:endParaRPr sz="12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b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$    1,711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$   1,711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 1,711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700">
                <a:tc>
                  <a:txBody>
                    <a:bodyPr/>
                    <a:lstStyle/>
                    <a:p>
                      <a:pPr marL="1333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Licencia Ignition Pro</a:t>
                      </a:r>
                      <a:endParaRPr sz="1200" b="0"/>
                    </a:p>
                    <a:p>
                      <a:pPr marL="1333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Ignition Pro + Web Browser + Serial</a:t>
                      </a:r>
                      <a:endParaRPr sz="12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b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8,400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8,400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8,400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Partida 2. Ingeniería</a:t>
                      </a:r>
                      <a:endParaRPr sz="1200" b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0"/>
                        <a:t>Configuración, programación de software, tablets y de pantallas. Incluye pruebas, puesta en marcha, documentación y capacitación.</a:t>
                      </a:r>
                      <a:endParaRPr sz="1200" b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b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/>
                        <a:t>$    26,470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18,529 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925" marR="3392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75">
                <a:tc gridSpan="2"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200" b="1"/>
                        <a:t>     Total del proyecto: 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s-MX" sz="1200"/>
                        <a:t>$   42,215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 anchor="ctr"/>
                </a:tc>
                <a:tc>
                  <a:txBody>
                    <a:bodyPr/>
                    <a:lstStyle/>
                    <a:p>
                      <a:pPr marL="0" marR="52705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es-MX" sz="1000" b="1" dirty="0"/>
                        <a:t>    $  </a:t>
                      </a:r>
                      <a:r>
                        <a:rPr lang="es-MX" sz="1200" b="0" i="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34,274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2325" marR="5232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99" name="Google Shape;1199;p31"/>
          <p:cNvSpPr txBox="1"/>
          <p:nvPr/>
        </p:nvSpPr>
        <p:spPr>
          <a:xfrm>
            <a:off x="2440516" y="5738269"/>
            <a:ext cx="60919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NOTA: LOS PRECIOS EXPUESTOS NO INCLUYEN IVA NI IMPUESTOS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2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Anexos</a:t>
            </a:r>
            <a:endParaRPr/>
          </a:p>
        </p:txBody>
      </p:sp>
      <p:sp>
        <p:nvSpPr>
          <p:cNvPr id="1205" name="Google Shape;1205;p32"/>
          <p:cNvSpPr txBox="1">
            <a:spLocks noGrp="1"/>
          </p:cNvSpPr>
          <p:nvPr>
            <p:ph type="body" idx="1"/>
          </p:nvPr>
        </p:nvSpPr>
        <p:spPr>
          <a:xfrm>
            <a:off x="868389" y="1484784"/>
            <a:ext cx="8137525" cy="485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MX"/>
              <a:t>3 MESES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MX"/>
              <a:t>Ultimas 2 o 3 semanas en la planta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MX"/>
              <a:t>Entregables cada 15 días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MX"/>
              <a:t>1 año de garantía (Defectos errores o mal funcionamiento). No está incluido agregar indicadores o funciones.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s-MX"/>
              <a:t>Se puede cotizar un plan de mantenimento (20h al mes o 5h al mes) 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ctrTitle"/>
          </p:nvPr>
        </p:nvSpPr>
        <p:spPr>
          <a:xfrm>
            <a:off x="1371600" y="2348880"/>
            <a:ext cx="6800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Control de inventario y materia prima</a:t>
            </a:r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subTitle" idx="1"/>
          </p:nvPr>
        </p:nvSpPr>
        <p:spPr>
          <a:xfrm>
            <a:off x="1402961" y="4223519"/>
            <a:ext cx="68008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s-MX"/>
              <a:t>Aplicación de oficina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/>
              <a:t>Layout Planta Futech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r="4435" b="13708"/>
          <a:stretch/>
        </p:blipFill>
        <p:spPr>
          <a:xfrm>
            <a:off x="971600" y="1916832"/>
            <a:ext cx="7776864" cy="37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/>
              <a:t>Arquitectura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700868" y="1589870"/>
            <a:ext cx="1592910" cy="30694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Servidor ERP</a:t>
            </a:r>
            <a:endParaRPr dirty="0"/>
          </a:p>
        </p:txBody>
      </p:sp>
      <p:cxnSp>
        <p:nvCxnSpPr>
          <p:cNvPr id="120" name="Google Shape;120;p5"/>
          <p:cNvCxnSpPr>
            <a:cxnSpLocks/>
          </p:cNvCxnSpPr>
          <p:nvPr/>
        </p:nvCxnSpPr>
        <p:spPr>
          <a:xfrm>
            <a:off x="1691680" y="2563380"/>
            <a:ext cx="5988707" cy="15201"/>
          </a:xfrm>
          <a:prstGeom prst="straightConnector1">
            <a:avLst/>
          </a:prstGeom>
          <a:noFill/>
          <a:ln w="38100" cap="flat" cmpd="sng">
            <a:solidFill>
              <a:srgbClr val="22476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21" name="Google Shape;121;p5"/>
          <p:cNvCxnSpPr/>
          <p:nvPr/>
        </p:nvCxnSpPr>
        <p:spPr>
          <a:xfrm>
            <a:off x="4702339" y="2278467"/>
            <a:ext cx="0" cy="288032"/>
          </a:xfrm>
          <a:prstGeom prst="straightConnector1">
            <a:avLst/>
          </a:prstGeom>
          <a:noFill/>
          <a:ln w="38100" cap="flat" cmpd="sng">
            <a:solidFill>
              <a:srgbClr val="22476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22" name="Google Shape;122;p5" descr="AccessPoint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03906" y="5335222"/>
            <a:ext cx="797635" cy="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622" y="1556792"/>
            <a:ext cx="1021789" cy="102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5"/>
          <p:cNvCxnSpPr/>
          <p:nvPr/>
        </p:nvCxnSpPr>
        <p:spPr>
          <a:xfrm>
            <a:off x="5854467" y="2278467"/>
            <a:ext cx="0" cy="288032"/>
          </a:xfrm>
          <a:prstGeom prst="straightConnector1">
            <a:avLst/>
          </a:prstGeom>
          <a:noFill/>
          <a:ln w="38100" cap="flat" cmpd="sng">
            <a:solidFill>
              <a:srgbClr val="22476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750" y="1556792"/>
            <a:ext cx="1021789" cy="1021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5"/>
          <p:cNvCxnSpPr/>
          <p:nvPr/>
        </p:nvCxnSpPr>
        <p:spPr>
          <a:xfrm>
            <a:off x="3550211" y="2434565"/>
            <a:ext cx="0" cy="144016"/>
          </a:xfrm>
          <a:prstGeom prst="straightConnector1">
            <a:avLst/>
          </a:prstGeom>
          <a:noFill/>
          <a:ln w="38100" cap="flat" cmpd="sng">
            <a:solidFill>
              <a:srgbClr val="22476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27" name="Google Shape;127;p5"/>
          <p:cNvCxnSpPr/>
          <p:nvPr/>
        </p:nvCxnSpPr>
        <p:spPr>
          <a:xfrm>
            <a:off x="7020272" y="2278467"/>
            <a:ext cx="0" cy="288032"/>
          </a:xfrm>
          <a:prstGeom prst="straightConnector1">
            <a:avLst/>
          </a:prstGeom>
          <a:noFill/>
          <a:ln w="38100" cap="flat" cmpd="sng">
            <a:solidFill>
              <a:srgbClr val="224765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6555" y="1556792"/>
            <a:ext cx="1021789" cy="1021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5"/>
          <p:cNvGrpSpPr/>
          <p:nvPr/>
        </p:nvGrpSpPr>
        <p:grpSpPr>
          <a:xfrm>
            <a:off x="3162817" y="1562835"/>
            <a:ext cx="1021789" cy="1021789"/>
            <a:chOff x="2902139" y="1112662"/>
            <a:chExt cx="1021789" cy="1021789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2902139" y="1112662"/>
              <a:ext cx="1021789" cy="1021789"/>
              <a:chOff x="2902139" y="1112662"/>
              <a:chExt cx="1021789" cy="1021789"/>
            </a:xfrm>
          </p:grpSpPr>
          <p:pic>
            <p:nvPicPr>
              <p:cNvPr id="131" name="Google Shape;131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02139" y="1112662"/>
                <a:ext cx="1021789" cy="10217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5"/>
              <p:cNvSpPr/>
              <p:nvPr/>
            </p:nvSpPr>
            <p:spPr>
              <a:xfrm>
                <a:off x="2939870" y="1356926"/>
                <a:ext cx="698389" cy="462107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33" name="Google Shape;133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59657" y="1430180"/>
              <a:ext cx="660310" cy="309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5"/>
          <p:cNvGrpSpPr/>
          <p:nvPr/>
        </p:nvGrpSpPr>
        <p:grpSpPr>
          <a:xfrm>
            <a:off x="4361159" y="1802651"/>
            <a:ext cx="698389" cy="462107"/>
            <a:chOff x="3439597" y="2356603"/>
            <a:chExt cx="698389" cy="462107"/>
          </a:xfrm>
        </p:grpSpPr>
        <p:sp>
          <p:nvSpPr>
            <p:cNvPr id="135" name="Google Shape;135;p5"/>
            <p:cNvSpPr/>
            <p:nvPr/>
          </p:nvSpPr>
          <p:spPr>
            <a:xfrm>
              <a:off x="3439597" y="2356603"/>
              <a:ext cx="698389" cy="4621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36" name="Google Shape;13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67712" y="2431162"/>
              <a:ext cx="660310" cy="309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5"/>
          <p:cNvGrpSpPr/>
          <p:nvPr/>
        </p:nvGrpSpPr>
        <p:grpSpPr>
          <a:xfrm>
            <a:off x="5516118" y="1802650"/>
            <a:ext cx="698389" cy="462107"/>
            <a:chOff x="3439597" y="2356603"/>
            <a:chExt cx="698389" cy="462107"/>
          </a:xfrm>
        </p:grpSpPr>
        <p:sp>
          <p:nvSpPr>
            <p:cNvPr id="138" name="Google Shape;138;p5"/>
            <p:cNvSpPr/>
            <p:nvPr/>
          </p:nvSpPr>
          <p:spPr>
            <a:xfrm>
              <a:off x="3439597" y="2356603"/>
              <a:ext cx="698389" cy="4621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67712" y="2431162"/>
              <a:ext cx="660310" cy="309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5"/>
          <p:cNvGrpSpPr/>
          <p:nvPr/>
        </p:nvGrpSpPr>
        <p:grpSpPr>
          <a:xfrm>
            <a:off x="6686006" y="1802649"/>
            <a:ext cx="698389" cy="462107"/>
            <a:chOff x="3439597" y="2356603"/>
            <a:chExt cx="698389" cy="462107"/>
          </a:xfrm>
        </p:grpSpPr>
        <p:sp>
          <p:nvSpPr>
            <p:cNvPr id="141" name="Google Shape;141;p5"/>
            <p:cNvSpPr/>
            <p:nvPr/>
          </p:nvSpPr>
          <p:spPr>
            <a:xfrm>
              <a:off x="3439597" y="2356603"/>
              <a:ext cx="698389" cy="46210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42" name="Google Shape;14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67712" y="2431162"/>
              <a:ext cx="660310" cy="309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25957" y="4901987"/>
            <a:ext cx="1160623" cy="116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9592" y="1963278"/>
            <a:ext cx="1160623" cy="1160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5"/>
          <p:cNvGrpSpPr/>
          <p:nvPr/>
        </p:nvGrpSpPr>
        <p:grpSpPr>
          <a:xfrm>
            <a:off x="1038795" y="4142415"/>
            <a:ext cx="2121543" cy="2295461"/>
            <a:chOff x="872977" y="3126129"/>
            <a:chExt cx="2656419" cy="2876365"/>
          </a:xfrm>
        </p:grpSpPr>
        <p:pic>
          <p:nvPicPr>
            <p:cNvPr id="202" name="Google Shape;202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76781" y="3731161"/>
              <a:ext cx="891154" cy="891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5"/>
            <p:cNvPicPr preferRelativeResize="0"/>
            <p:nvPr/>
          </p:nvPicPr>
          <p:blipFill rotWithShape="1">
            <a:blip r:embed="rId7">
              <a:alphaModFix/>
            </a:blip>
            <a:srcRect t="21292"/>
            <a:stretch/>
          </p:blipFill>
          <p:spPr>
            <a:xfrm>
              <a:off x="876781" y="4610529"/>
              <a:ext cx="891154" cy="701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49858" y="4420784"/>
              <a:ext cx="891154" cy="891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5"/>
            <p:cNvPicPr preferRelativeResize="0"/>
            <p:nvPr/>
          </p:nvPicPr>
          <p:blipFill rotWithShape="1">
            <a:blip r:embed="rId7">
              <a:alphaModFix/>
            </a:blip>
            <a:srcRect t="21292"/>
            <a:stretch/>
          </p:blipFill>
          <p:spPr>
            <a:xfrm>
              <a:off x="872977" y="5301085"/>
              <a:ext cx="891154" cy="701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5"/>
            <p:cNvPicPr preferRelativeResize="0"/>
            <p:nvPr/>
          </p:nvPicPr>
          <p:blipFill rotWithShape="1">
            <a:blip r:embed="rId7">
              <a:alphaModFix/>
            </a:blip>
            <a:srcRect t="21292"/>
            <a:stretch/>
          </p:blipFill>
          <p:spPr>
            <a:xfrm>
              <a:off x="1749858" y="5295919"/>
              <a:ext cx="891154" cy="7014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38242" y="5106174"/>
              <a:ext cx="891154" cy="891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64235" y="3126129"/>
              <a:ext cx="1030317" cy="89115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1A3B0A4-2E79-664A-813C-B78B40BAC4C7}"/>
              </a:ext>
            </a:extLst>
          </p:cNvPr>
          <p:cNvCxnSpPr>
            <a:cxnSpLocks/>
          </p:cNvCxnSpPr>
          <p:nvPr/>
        </p:nvCxnSpPr>
        <p:spPr>
          <a:xfrm>
            <a:off x="3626988" y="5963376"/>
            <a:ext cx="2977151" cy="0"/>
          </a:xfrm>
          <a:prstGeom prst="straightConnector1">
            <a:avLst/>
          </a:prstGeom>
          <a:ln w="127000">
            <a:solidFill>
              <a:srgbClr val="22476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3BBC8ABB-E6FB-9A43-80DB-69B784DA8F2C}"/>
              </a:ext>
            </a:extLst>
          </p:cNvPr>
          <p:cNvCxnSpPr>
            <a:cxnSpLocks/>
            <a:stCxn id="188" idx="0"/>
          </p:cNvCxnSpPr>
          <p:nvPr/>
        </p:nvCxnSpPr>
        <p:spPr>
          <a:xfrm rot="5400000" flipH="1" flipV="1">
            <a:off x="6117525" y="3367325"/>
            <a:ext cx="2323406" cy="745919"/>
          </a:xfrm>
          <a:prstGeom prst="bentConnector3">
            <a:avLst>
              <a:gd name="adj1" fmla="val 50000"/>
            </a:avLst>
          </a:prstGeom>
          <a:ln w="127000">
            <a:solidFill>
              <a:srgbClr val="22476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118;p5">
            <a:extLst>
              <a:ext uri="{FF2B5EF4-FFF2-40B4-BE49-F238E27FC236}">
                <a16:creationId xmlns:a16="http://schemas.microsoft.com/office/drawing/2014/main" id="{41962A31-CCC3-D14F-9C4F-46A01A4B24D4}"/>
              </a:ext>
            </a:extLst>
          </p:cNvPr>
          <p:cNvSpPr txBox="1"/>
          <p:nvPr/>
        </p:nvSpPr>
        <p:spPr>
          <a:xfrm>
            <a:off x="6508631" y="6186228"/>
            <a:ext cx="1592910" cy="306943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Servidor Local</a:t>
            </a:r>
            <a:endParaRPr dirty="0"/>
          </a:p>
        </p:txBody>
      </p:sp>
      <p:grpSp>
        <p:nvGrpSpPr>
          <p:cNvPr id="46" name="Google Shape;129;p5">
            <a:extLst>
              <a:ext uri="{FF2B5EF4-FFF2-40B4-BE49-F238E27FC236}">
                <a16:creationId xmlns:a16="http://schemas.microsoft.com/office/drawing/2014/main" id="{2DB09C98-974B-BD4D-B065-14D6E7F7AE12}"/>
              </a:ext>
            </a:extLst>
          </p:cNvPr>
          <p:cNvGrpSpPr/>
          <p:nvPr/>
        </p:nvGrpSpPr>
        <p:grpSpPr>
          <a:xfrm>
            <a:off x="2529375" y="4218127"/>
            <a:ext cx="769596" cy="559754"/>
            <a:chOff x="2902140" y="1327078"/>
            <a:chExt cx="769596" cy="559754"/>
          </a:xfrm>
        </p:grpSpPr>
        <p:grpSp>
          <p:nvGrpSpPr>
            <p:cNvPr id="47" name="Google Shape;130;p5">
              <a:extLst>
                <a:ext uri="{FF2B5EF4-FFF2-40B4-BE49-F238E27FC236}">
                  <a16:creationId xmlns:a16="http://schemas.microsoft.com/office/drawing/2014/main" id="{FB8D2723-04B2-E941-9F31-5E854EEAC066}"/>
                </a:ext>
              </a:extLst>
            </p:cNvPr>
            <p:cNvGrpSpPr/>
            <p:nvPr/>
          </p:nvGrpSpPr>
          <p:grpSpPr>
            <a:xfrm>
              <a:off x="2902140" y="1327078"/>
              <a:ext cx="769596" cy="559754"/>
              <a:chOff x="2902140" y="1327078"/>
              <a:chExt cx="769596" cy="559754"/>
            </a:xfrm>
          </p:grpSpPr>
          <p:pic>
            <p:nvPicPr>
              <p:cNvPr id="49" name="Google Shape;131;p5">
                <a:extLst>
                  <a:ext uri="{FF2B5EF4-FFF2-40B4-BE49-F238E27FC236}">
                    <a16:creationId xmlns:a16="http://schemas.microsoft.com/office/drawing/2014/main" id="{51EE19C1-295B-794E-A195-781C027EE61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t="20984" r="24682" b="24234"/>
              <a:stretch/>
            </p:blipFill>
            <p:spPr>
              <a:xfrm>
                <a:off x="2902140" y="1327078"/>
                <a:ext cx="769596" cy="5597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Google Shape;132;p5">
                <a:extLst>
                  <a:ext uri="{FF2B5EF4-FFF2-40B4-BE49-F238E27FC236}">
                    <a16:creationId xmlns:a16="http://schemas.microsoft.com/office/drawing/2014/main" id="{7B62A6AB-B314-FD4B-AA7E-7E1F71E40416}"/>
                  </a:ext>
                </a:extLst>
              </p:cNvPr>
              <p:cNvSpPr/>
              <p:nvPr/>
            </p:nvSpPr>
            <p:spPr>
              <a:xfrm>
                <a:off x="2929986" y="1356927"/>
                <a:ext cx="708274" cy="441236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48" name="Google Shape;133;p5">
              <a:extLst>
                <a:ext uri="{FF2B5EF4-FFF2-40B4-BE49-F238E27FC236}">
                  <a16:creationId xmlns:a16="http://schemas.microsoft.com/office/drawing/2014/main" id="{754A1F83-4544-FA40-9446-1E152A5C641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59657" y="1430180"/>
              <a:ext cx="660310" cy="3090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"/>
          <p:cNvSpPr txBox="1">
            <a:spLocks noGrp="1"/>
          </p:cNvSpPr>
          <p:nvPr>
            <p:ph type="title"/>
          </p:nvPr>
        </p:nvSpPr>
        <p:spPr>
          <a:xfrm>
            <a:off x="2700338" y="115888"/>
            <a:ext cx="6335712" cy="836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/>
              <a:t>Componentes de Software</a:t>
            </a:r>
            <a:endParaRPr sz="4000" b="1" dirty="0"/>
          </a:p>
        </p:txBody>
      </p:sp>
      <p:sp>
        <p:nvSpPr>
          <p:cNvPr id="221" name="Google Shape;221;p6"/>
          <p:cNvSpPr/>
          <p:nvPr/>
        </p:nvSpPr>
        <p:spPr>
          <a:xfrm>
            <a:off x="2049202" y="2975987"/>
            <a:ext cx="1800200" cy="1656184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4373522" y="2962455"/>
            <a:ext cx="2088232" cy="3466424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Servidor local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4624956" y="4811325"/>
            <a:ext cx="1584176" cy="1043031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Base de datos: Organización</a:t>
            </a:r>
            <a:r>
              <a:rPr lang="es-E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información de bodega 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2237535" y="3550857"/>
            <a:ext cx="1399784" cy="440968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2191389" y="4775700"/>
            <a:ext cx="1440160" cy="760268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 en piso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(Captura Pistola)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3877794" y="3772679"/>
            <a:ext cx="432000" cy="216024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4624956" y="3714667"/>
            <a:ext cx="1584176" cy="957444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Aplicación Web Reportes y disponibilidad de inventario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453F508-C28C-F840-A198-789044DE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930" y="1522682"/>
            <a:ext cx="1156004" cy="10047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ABD2F0-C015-6342-BCA3-1504BED18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752" y="1509902"/>
            <a:ext cx="1057456" cy="10909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74AFF7-8105-3744-95B8-F00AD9CB9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945" r="16910"/>
          <a:stretch/>
        </p:blipFill>
        <p:spPr>
          <a:xfrm>
            <a:off x="6128484" y="1509902"/>
            <a:ext cx="1353940" cy="10909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BD5DC0-3037-2F4A-B4A5-8311379164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6762" y="1610064"/>
            <a:ext cx="1155897" cy="917378"/>
          </a:xfrm>
          <a:prstGeom prst="rect">
            <a:avLst/>
          </a:prstGeom>
        </p:spPr>
      </p:pic>
      <p:sp>
        <p:nvSpPr>
          <p:cNvPr id="34" name="Google Shape;235;p6">
            <a:extLst>
              <a:ext uri="{FF2B5EF4-FFF2-40B4-BE49-F238E27FC236}">
                <a16:creationId xmlns:a16="http://schemas.microsoft.com/office/drawing/2014/main" id="{8AD574AD-88C4-E645-98D4-96D5BB8CEE69}"/>
              </a:ext>
            </a:extLst>
          </p:cNvPr>
          <p:cNvSpPr/>
          <p:nvPr/>
        </p:nvSpPr>
        <p:spPr>
          <a:xfrm>
            <a:off x="3775278" y="5139924"/>
            <a:ext cx="432000" cy="216024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12FB27-8B0D-D346-8ED1-E985CE3CCA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82" t="23671" r="8414" b="25054"/>
          <a:stretch/>
        </p:blipFill>
        <p:spPr>
          <a:xfrm>
            <a:off x="767182" y="1754002"/>
            <a:ext cx="2088232" cy="542120"/>
          </a:xfrm>
          <a:prstGeom prst="rect">
            <a:avLst/>
          </a:prstGeom>
        </p:spPr>
      </p:pic>
      <p:sp>
        <p:nvSpPr>
          <p:cNvPr id="24" name="Google Shape;231;p6">
            <a:extLst>
              <a:ext uri="{FF2B5EF4-FFF2-40B4-BE49-F238E27FC236}">
                <a16:creationId xmlns:a16="http://schemas.microsoft.com/office/drawing/2014/main" id="{4691F225-1F7D-2145-9384-5FDEE231F606}"/>
              </a:ext>
            </a:extLst>
          </p:cNvPr>
          <p:cNvSpPr/>
          <p:nvPr/>
        </p:nvSpPr>
        <p:spPr>
          <a:xfrm>
            <a:off x="2179514" y="5665398"/>
            <a:ext cx="1440160" cy="760267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 en piso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-MX" dirty="0">
                <a:solidFill>
                  <a:schemeClr val="dk1"/>
                </a:solidFill>
              </a:rPr>
              <a:t>App Web Tableta</a:t>
            </a: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35;p6">
            <a:extLst>
              <a:ext uri="{FF2B5EF4-FFF2-40B4-BE49-F238E27FC236}">
                <a16:creationId xmlns:a16="http://schemas.microsoft.com/office/drawing/2014/main" id="{5A06CB6F-2F9D-5644-B9A3-D3AAE5488D4A}"/>
              </a:ext>
            </a:extLst>
          </p:cNvPr>
          <p:cNvSpPr/>
          <p:nvPr/>
        </p:nvSpPr>
        <p:spPr>
          <a:xfrm>
            <a:off x="3763403" y="5845419"/>
            <a:ext cx="432000" cy="216024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6">
            <a:extLst>
              <a:ext uri="{FF2B5EF4-FFF2-40B4-BE49-F238E27FC236}">
                <a16:creationId xmlns:a16="http://schemas.microsoft.com/office/drawing/2014/main" id="{74218CBB-E33A-3F42-8A8C-022F20001BD8}"/>
              </a:ext>
            </a:extLst>
          </p:cNvPr>
          <p:cNvSpPr/>
          <p:nvPr/>
        </p:nvSpPr>
        <p:spPr>
          <a:xfrm>
            <a:off x="7132477" y="5236061"/>
            <a:ext cx="1440160" cy="560154"/>
          </a:xfrm>
          <a:prstGeom prst="roundRect">
            <a:avLst>
              <a:gd name="adj" fmla="val 7351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Clientes Web (PC Oficina)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35;p6">
            <a:extLst>
              <a:ext uri="{FF2B5EF4-FFF2-40B4-BE49-F238E27FC236}">
                <a16:creationId xmlns:a16="http://schemas.microsoft.com/office/drawing/2014/main" id="{9F55D87C-1006-EB40-A9C6-EC110B994F6D}"/>
              </a:ext>
            </a:extLst>
          </p:cNvPr>
          <p:cNvSpPr/>
          <p:nvPr/>
        </p:nvSpPr>
        <p:spPr>
          <a:xfrm>
            <a:off x="6568623" y="5424580"/>
            <a:ext cx="432000" cy="216024"/>
          </a:xfrm>
          <a:prstGeom prst="left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3"/>
          <p:cNvSpPr txBox="1">
            <a:spLocks noGrp="1"/>
          </p:cNvSpPr>
          <p:nvPr>
            <p:ph type="ctrTitle"/>
          </p:nvPr>
        </p:nvSpPr>
        <p:spPr>
          <a:xfrm>
            <a:off x="1371600" y="2348880"/>
            <a:ext cx="68008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>
                <a:solidFill>
                  <a:srgbClr val="3F3F3F"/>
                </a:solidFill>
              </a:rPr>
              <a:t>Control de inventario y materia prima</a:t>
            </a:r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402961" y="4223519"/>
            <a:ext cx="68008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s-MX"/>
              <a:t>Aplicación de piso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14"/>
          <p:cNvGrpSpPr/>
          <p:nvPr/>
        </p:nvGrpSpPr>
        <p:grpSpPr>
          <a:xfrm>
            <a:off x="-5420" y="590871"/>
            <a:ext cx="9146619" cy="5594647"/>
            <a:chOff x="1259632" y="1628799"/>
            <a:chExt cx="7344816" cy="4492551"/>
          </a:xfrm>
        </p:grpSpPr>
        <p:sp>
          <p:nvSpPr>
            <p:cNvPr id="564" name="Google Shape;564;p14"/>
            <p:cNvSpPr/>
            <p:nvPr/>
          </p:nvSpPr>
          <p:spPr>
            <a:xfrm>
              <a:off x="1259632" y="1628799"/>
              <a:ext cx="7344816" cy="4492551"/>
            </a:xfrm>
            <a:prstGeom prst="rect">
              <a:avLst/>
            </a:prstGeom>
            <a:gradFill>
              <a:gsLst>
                <a:gs pos="0">
                  <a:srgbClr val="F3F3F3"/>
                </a:gs>
                <a:gs pos="71000">
                  <a:srgbClr val="BFBFBF"/>
                </a:gs>
                <a:gs pos="100000">
                  <a:srgbClr val="BFBFBF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14"/>
            <p:cNvGrpSpPr/>
            <p:nvPr/>
          </p:nvGrpSpPr>
          <p:grpSpPr>
            <a:xfrm>
              <a:off x="2310851" y="1801658"/>
              <a:ext cx="5242372" cy="4163484"/>
              <a:chOff x="2310851" y="1801658"/>
              <a:chExt cx="5242372" cy="4163484"/>
            </a:xfrm>
          </p:grpSpPr>
          <p:sp>
            <p:nvSpPr>
              <p:cNvPr id="574" name="Google Shape;574;p14"/>
              <p:cNvSpPr txBox="1"/>
              <p:nvPr/>
            </p:nvSpPr>
            <p:spPr>
              <a:xfrm>
                <a:off x="2310851" y="1801658"/>
                <a:ext cx="5242372" cy="518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 sz="3600" b="1" dirty="0">
                    <a:solidFill>
                      <a:srgbClr val="0C1B67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Sistema de control de inventario</a:t>
                </a:r>
                <a:endParaRPr dirty="0"/>
              </a:p>
            </p:txBody>
          </p:sp>
          <p:pic>
            <p:nvPicPr>
              <p:cNvPr id="576" name="Google Shape;576;p14"/>
              <p:cNvPicPr preferRelativeResize="0"/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</a:blip>
              <a:srcRect/>
              <a:stretch/>
            </p:blipFill>
            <p:spPr>
              <a:xfrm>
                <a:off x="3815915" y="5543368"/>
                <a:ext cx="2232248" cy="421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78" name="Google Shape;5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1213" y="1684859"/>
            <a:ext cx="3613343" cy="146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DC7CEC32-DFB6-FD4B-A9C3-712020FA0E5F}"/>
              </a:ext>
            </a:extLst>
          </p:cNvPr>
          <p:cNvSpPr/>
          <p:nvPr/>
        </p:nvSpPr>
        <p:spPr>
          <a:xfrm>
            <a:off x="3583256" y="3560607"/>
            <a:ext cx="1977487" cy="3600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Usuario</a:t>
            </a:r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17C56EA3-A491-DF49-A4E9-52DA07D37839}"/>
              </a:ext>
            </a:extLst>
          </p:cNvPr>
          <p:cNvSpPr/>
          <p:nvPr/>
        </p:nvSpPr>
        <p:spPr>
          <a:xfrm>
            <a:off x="3583256" y="4073736"/>
            <a:ext cx="1977487" cy="3600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Contraseña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EE98738-3072-394E-978E-F9CBA8BBE6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4341" y="4099359"/>
            <a:ext cx="380632" cy="328546"/>
          </a:xfrm>
          <a:prstGeom prst="rect">
            <a:avLst/>
          </a:prstGeom>
        </p:spPr>
      </p:pic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7E00F76F-D044-554E-A379-883224F0D963}"/>
              </a:ext>
            </a:extLst>
          </p:cNvPr>
          <p:cNvSpPr/>
          <p:nvPr/>
        </p:nvSpPr>
        <p:spPr>
          <a:xfrm>
            <a:off x="3961775" y="4685099"/>
            <a:ext cx="1220447" cy="315873"/>
          </a:xfrm>
          <a:prstGeom prst="roundRect">
            <a:avLst/>
          </a:prstGeom>
          <a:solidFill>
            <a:srgbClr val="236FDE"/>
          </a:solidFill>
          <a:ln>
            <a:solidFill>
              <a:srgbClr val="236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Ingresar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FFFD11-356A-334C-8325-0B066D18AB1D}"/>
              </a:ext>
            </a:extLst>
          </p:cNvPr>
          <p:cNvSpPr/>
          <p:nvPr/>
        </p:nvSpPr>
        <p:spPr>
          <a:xfrm>
            <a:off x="1" y="630649"/>
            <a:ext cx="9144000" cy="5634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96" name="Google Shape;596;p16"/>
          <p:cNvGrpSpPr/>
          <p:nvPr/>
        </p:nvGrpSpPr>
        <p:grpSpPr>
          <a:xfrm>
            <a:off x="2" y="601745"/>
            <a:ext cx="9144000" cy="3686055"/>
            <a:chOff x="1403648" y="1700808"/>
            <a:chExt cx="7056784" cy="2844673"/>
          </a:xfrm>
        </p:grpSpPr>
        <p:sp>
          <p:nvSpPr>
            <p:cNvPr id="598" name="Google Shape;598;p16"/>
            <p:cNvSpPr/>
            <p:nvPr/>
          </p:nvSpPr>
          <p:spPr>
            <a:xfrm>
              <a:off x="1403648" y="1700808"/>
              <a:ext cx="7056784" cy="468000"/>
            </a:xfrm>
            <a:prstGeom prst="rect">
              <a:avLst/>
            </a:prstGeom>
            <a:solidFill>
              <a:srgbClr val="BFBFBF"/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 txBox="1"/>
            <p:nvPr/>
          </p:nvSpPr>
          <p:spPr>
            <a:xfrm>
              <a:off x="2683422" y="1826307"/>
              <a:ext cx="1300356" cy="195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050" dirty="0">
                  <a:solidFill>
                    <a:srgbClr val="0C1B67"/>
                  </a:solidFill>
                  <a:latin typeface="Calibri"/>
                  <a:ea typeface="Calibri"/>
                  <a:cs typeface="Calibri"/>
                  <a:sym typeface="Calibri"/>
                </a:rPr>
                <a:t>USUARIO: Camilo</a:t>
              </a:r>
              <a:endParaRPr sz="2400" dirty="0"/>
            </a:p>
          </p:txBody>
        </p:sp>
        <p:sp>
          <p:nvSpPr>
            <p:cNvPr id="601" name="Google Shape;601;p16"/>
            <p:cNvSpPr txBox="1"/>
            <p:nvPr/>
          </p:nvSpPr>
          <p:spPr>
            <a:xfrm>
              <a:off x="6815186" y="1814579"/>
              <a:ext cx="637134" cy="30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20/05/2020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  <a:p>
              <a:r>
                <a:rPr lang="es-MX" sz="1000" dirty="0">
                  <a:solidFill>
                    <a:srgbClr val="0C1B67"/>
                  </a:solidFill>
                  <a:latin typeface="Calibri"/>
                  <a:cs typeface="Calibri"/>
                  <a:sym typeface="Calibri"/>
                </a:rPr>
                <a:t>02:15 PM</a:t>
              </a:r>
              <a:endParaRPr sz="1000" dirty="0">
                <a:solidFill>
                  <a:srgbClr val="0C1B67"/>
                </a:solidFill>
                <a:latin typeface="Calibri"/>
                <a:cs typeface="Calibri"/>
              </a:endParaRPr>
            </a:p>
          </p:txBody>
        </p:sp>
        <p:pic>
          <p:nvPicPr>
            <p:cNvPr id="602" name="Google Shape;602;p16" descr="LOGO TESERACTO trans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6187" y="1723114"/>
              <a:ext cx="667664" cy="433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6"/>
            <p:cNvSpPr/>
            <p:nvPr/>
          </p:nvSpPr>
          <p:spPr>
            <a:xfrm>
              <a:off x="5033799" y="3681385"/>
              <a:ext cx="3210609" cy="864096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4" name="Google Shape;6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023" y="700630"/>
            <a:ext cx="1024435" cy="414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0962D69-A27D-BB41-9C3F-4BD1F38C5A88}"/>
              </a:ext>
            </a:extLst>
          </p:cNvPr>
          <p:cNvGrpSpPr>
            <a:grpSpLocks noChangeAspect="1"/>
          </p:cNvGrpSpPr>
          <p:nvPr/>
        </p:nvGrpSpPr>
        <p:grpSpPr>
          <a:xfrm>
            <a:off x="136644" y="841495"/>
            <a:ext cx="295636" cy="144000"/>
            <a:chOff x="557942" y="1292700"/>
            <a:chExt cx="698484" cy="340221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38063A3-D0D4-F042-B4AA-3733F5128B50}"/>
                </a:ext>
              </a:extLst>
            </p:cNvPr>
            <p:cNvCxnSpPr/>
            <p:nvPr/>
          </p:nvCxnSpPr>
          <p:spPr>
            <a:xfrm>
              <a:off x="577023" y="129270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F8C9DF0A-AFF4-1645-9BB9-2FE408EC9B0C}"/>
                </a:ext>
              </a:extLst>
            </p:cNvPr>
            <p:cNvCxnSpPr/>
            <p:nvPr/>
          </p:nvCxnSpPr>
          <p:spPr>
            <a:xfrm>
              <a:off x="575863" y="1466560"/>
              <a:ext cx="679403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804F0F7A-AE37-4F45-AEBC-BF2B7FFF1F5F}"/>
                </a:ext>
              </a:extLst>
            </p:cNvPr>
            <p:cNvCxnSpPr/>
            <p:nvPr/>
          </p:nvCxnSpPr>
          <p:spPr>
            <a:xfrm>
              <a:off x="557942" y="1632921"/>
              <a:ext cx="679406" cy="0"/>
            </a:xfrm>
            <a:prstGeom prst="line">
              <a:avLst/>
            </a:prstGeom>
            <a:ln w="41275">
              <a:solidFill>
                <a:srgbClr val="1B53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4C6E50BF-7919-7A45-A8D2-CED0EBA1EF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65" r="14564" b="10213"/>
          <a:stretch/>
        </p:blipFill>
        <p:spPr>
          <a:xfrm>
            <a:off x="5177453" y="2178969"/>
            <a:ext cx="2979576" cy="2895053"/>
          </a:xfrm>
          <a:prstGeom prst="rect">
            <a:avLst/>
          </a:prstGeom>
        </p:spPr>
      </p:pic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AF074C4B-E6EC-D541-B9A1-72532E0BB0F8}"/>
              </a:ext>
            </a:extLst>
          </p:cNvPr>
          <p:cNvSpPr/>
          <p:nvPr/>
        </p:nvSpPr>
        <p:spPr>
          <a:xfrm>
            <a:off x="5007429" y="1886857"/>
            <a:ext cx="3251200" cy="3254828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6BE13032-6BB6-204F-9358-7654DB49CE5C}"/>
              </a:ext>
            </a:extLst>
          </p:cNvPr>
          <p:cNvSpPr/>
          <p:nvPr/>
        </p:nvSpPr>
        <p:spPr>
          <a:xfrm>
            <a:off x="1150774" y="1886857"/>
            <a:ext cx="3251200" cy="1393372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F90A1A84-BE26-6E49-B5AF-550E0A09950B}"/>
              </a:ext>
            </a:extLst>
          </p:cNvPr>
          <p:cNvSpPr/>
          <p:nvPr/>
        </p:nvSpPr>
        <p:spPr>
          <a:xfrm>
            <a:off x="1149932" y="3727963"/>
            <a:ext cx="3251200" cy="1393372"/>
          </a:xfrm>
          <a:prstGeom prst="roundRect">
            <a:avLst>
              <a:gd name="adj" fmla="val 7292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F8D00AFB-87A8-2D41-B09C-314409B82D6A}"/>
              </a:ext>
            </a:extLst>
          </p:cNvPr>
          <p:cNvSpPr/>
          <p:nvPr/>
        </p:nvSpPr>
        <p:spPr>
          <a:xfrm>
            <a:off x="1284704" y="1967024"/>
            <a:ext cx="111921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Seguridad</a:t>
            </a:r>
          </a:p>
          <a:p>
            <a:endParaRPr lang="es-CO" b="1" dirty="0">
              <a:solidFill>
                <a:srgbClr val="224765"/>
              </a:solidFill>
            </a:endParaRP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Jaime</a:t>
            </a: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Roberto</a:t>
            </a:r>
          </a:p>
          <a:p>
            <a:pPr lvl="2"/>
            <a:r>
              <a:rPr lang="es-CO" dirty="0">
                <a:solidFill>
                  <a:srgbClr val="224765"/>
                </a:solidFill>
              </a:rPr>
              <a:t>      Estella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83C3C1DA-99E0-614C-9C2E-F419EA803698}"/>
              </a:ext>
            </a:extLst>
          </p:cNvPr>
          <p:cNvSpPr/>
          <p:nvPr/>
        </p:nvSpPr>
        <p:spPr>
          <a:xfrm>
            <a:off x="5078055" y="1922229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Capacidad de bodega 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150CF598-4FA2-0C4D-8DB4-E8A744ED7136}"/>
              </a:ext>
            </a:extLst>
          </p:cNvPr>
          <p:cNvSpPr/>
          <p:nvPr/>
        </p:nvSpPr>
        <p:spPr>
          <a:xfrm>
            <a:off x="1284704" y="3805029"/>
            <a:ext cx="15488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224765"/>
                </a:solidFill>
              </a:rPr>
              <a:t>Reportes</a:t>
            </a:r>
          </a:p>
          <a:p>
            <a:endParaRPr lang="es-CO" b="1" dirty="0">
              <a:solidFill>
                <a:srgbClr val="224765"/>
              </a:solidFill>
            </a:endParaRPr>
          </a:p>
          <a:p>
            <a:r>
              <a:rPr lang="es-CO" dirty="0">
                <a:solidFill>
                  <a:srgbClr val="224765"/>
                </a:solidFill>
              </a:rPr>
              <a:t>     Capacidades</a:t>
            </a:r>
          </a:p>
          <a:p>
            <a:r>
              <a:rPr lang="es-CO" dirty="0">
                <a:solidFill>
                  <a:srgbClr val="224765"/>
                </a:solidFill>
              </a:rPr>
              <a:t>     Disponibilidad</a:t>
            </a:r>
          </a:p>
          <a:p>
            <a:r>
              <a:rPr lang="es-CO" dirty="0">
                <a:solidFill>
                  <a:srgbClr val="224765"/>
                </a:solidFill>
              </a:rPr>
              <a:t>     Faltantes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9D60F85-9384-CB4E-A88F-D28CD86FF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055" y="2100579"/>
            <a:ext cx="935678" cy="9356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37EEA2B-DC9D-8A49-B1CA-CFC6AEC5A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055" y="3869083"/>
            <a:ext cx="1111131" cy="11111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1126</Words>
  <Application>Microsoft Macintosh PowerPoint</Application>
  <PresentationFormat>Presentación en pantalla (4:3)</PresentationFormat>
  <Paragraphs>531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Times New Roman</vt:lpstr>
      <vt:lpstr>Calibri</vt:lpstr>
      <vt:lpstr>Quattrocento Sans</vt:lpstr>
      <vt:lpstr>Arial</vt:lpstr>
      <vt:lpstr>Tahoma</vt:lpstr>
      <vt:lpstr>Tema de Office</vt:lpstr>
      <vt:lpstr>Sistema de control de inventario</vt:lpstr>
      <vt:lpstr>Contenido</vt:lpstr>
      <vt:lpstr>Control de inventario y materia prima</vt:lpstr>
      <vt:lpstr>Layout Planta Futech</vt:lpstr>
      <vt:lpstr>Arquitectura</vt:lpstr>
      <vt:lpstr>Componentes de Software</vt:lpstr>
      <vt:lpstr>Control de inventario y materia prima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Alcance de la aplicación</vt:lpstr>
      <vt:lpstr>Valor de la solución</vt:lpstr>
      <vt:lpstr>Valor de la solución</vt:lpstr>
      <vt:lpstr>Anexos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trazabilidad + Planeación de producción</dc:title>
  <dc:creator>Iván</dc:creator>
  <cp:lastModifiedBy>Daniel Burgos Castrillon</cp:lastModifiedBy>
  <cp:revision>96</cp:revision>
  <dcterms:created xsi:type="dcterms:W3CDTF">2008-09-19T20:37:31Z</dcterms:created>
  <dcterms:modified xsi:type="dcterms:W3CDTF">2020-05-29T00:38:18Z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